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70" r:id="rId2"/>
    <p:sldId id="276" r:id="rId3"/>
    <p:sldId id="342" r:id="rId4"/>
    <p:sldId id="295" r:id="rId5"/>
    <p:sldId id="321" r:id="rId6"/>
    <p:sldId id="331" r:id="rId7"/>
    <p:sldId id="345" r:id="rId8"/>
    <p:sldId id="341" r:id="rId9"/>
    <p:sldId id="333" r:id="rId10"/>
    <p:sldId id="340" r:id="rId11"/>
    <p:sldId id="346" r:id="rId12"/>
    <p:sldId id="348" r:id="rId13"/>
    <p:sldId id="349" r:id="rId14"/>
    <p:sldId id="330" r:id="rId15"/>
    <p:sldId id="322" r:id="rId16"/>
    <p:sldId id="347" r:id="rId17"/>
    <p:sldId id="286" r:id="rId18"/>
    <p:sldId id="265" r:id="rId19"/>
    <p:sldId id="328" r:id="rId20"/>
    <p:sldId id="327" r:id="rId21"/>
    <p:sldId id="329" r:id="rId22"/>
    <p:sldId id="287" r:id="rId23"/>
    <p:sldId id="285" r:id="rId24"/>
    <p:sldId id="260" r:id="rId25"/>
    <p:sldId id="344" r:id="rId26"/>
    <p:sldId id="343" r:id="rId27"/>
    <p:sldId id="261" r:id="rId28"/>
  </p:sldIdLst>
  <p:sldSz cx="10058400" cy="77724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A73EA93-424C-4001-8048-1AD1FF60C99B}">
          <p14:sldIdLst>
            <p14:sldId id="270"/>
            <p14:sldId id="276"/>
            <p14:sldId id="342"/>
            <p14:sldId id="295"/>
            <p14:sldId id="321"/>
            <p14:sldId id="331"/>
            <p14:sldId id="345"/>
            <p14:sldId id="341"/>
            <p14:sldId id="333"/>
            <p14:sldId id="340"/>
            <p14:sldId id="346"/>
            <p14:sldId id="348"/>
            <p14:sldId id="349"/>
            <p14:sldId id="330"/>
            <p14:sldId id="322"/>
            <p14:sldId id="347"/>
            <p14:sldId id="286"/>
            <p14:sldId id="265"/>
            <p14:sldId id="328"/>
            <p14:sldId id="327"/>
            <p14:sldId id="329"/>
            <p14:sldId id="287"/>
            <p14:sldId id="285"/>
            <p14:sldId id="260"/>
            <p14:sldId id="344"/>
            <p14:sldId id="343"/>
            <p14:sldId id="26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3838"/>
    <a:srgbClr val="4F7B31"/>
    <a:srgbClr val="EDEF9B"/>
    <a:srgbClr val="E6E973"/>
    <a:srgbClr val="C7CFDB"/>
    <a:srgbClr val="D5DAE7"/>
    <a:srgbClr val="E2EF95"/>
    <a:srgbClr val="FBE5D6"/>
    <a:srgbClr val="FDD7EA"/>
    <a:srgbClr val="ECEC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>
        <p:scale>
          <a:sx n="62" d="100"/>
          <a:sy n="62" d="100"/>
        </p:scale>
        <p:origin x="-1332" y="-72"/>
      </p:cViewPr>
      <p:guideLst>
        <p:guide orient="horz" pos="2448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C4212C-BFD9-4160-B672-327F5196C041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8500"/>
            <a:ext cx="452120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24363"/>
            <a:ext cx="5486400" cy="41910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7138"/>
            <a:ext cx="297180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7138"/>
            <a:ext cx="297180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0EB72E-FE56-4703-9E96-A8D84843B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40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2BF4A1-E65E-D648-BCC3-AC880F57B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300" y="1272011"/>
            <a:ext cx="7543800" cy="270594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2A220E0-D6F4-D843-BCC0-01923CACEC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AC535B-A1F6-784A-8DF8-B251F2C31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AC3F-D778-FC45-8775-4EE2B2D3837A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47EEA7-DFCF-CE42-8F8C-61D2EDDE3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A57F96-F398-4F45-8DB9-640C4CA57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F84BA-ECE2-6749-AA77-48FBE13D7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11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37111B-DB27-934F-9A51-513857740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ACD014-D182-B441-907D-391DC0C78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F772EF-EB07-294D-9CAE-A66FA9D42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AC3F-D778-FC45-8775-4EE2B2D3837A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185DB1-E94D-8F4F-896E-A81CCB9A9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B52F56-2FE1-1A45-88DC-68036766E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F84BA-ECE2-6749-AA77-48FBE13D7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961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E480C54-4BAC-384D-9782-1F6A09F48C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198042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20FD3E8-2E76-F345-9A59-BFC0F868F7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B6A7AA-2BF0-7A4D-ADDF-969CF054D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AC3F-D778-FC45-8775-4EE2B2D3837A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C48482-9739-1F42-B536-EFE73BD39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D47891-665E-FC41-AAB9-4FFEAD3B6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F84BA-ECE2-6749-AA77-48FBE13D7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686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9EA096-7246-7A46-9FEC-40FCAAF5B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EE41CB-BD9A-A742-BA68-2D34991E2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323DA3-6108-C146-9FA0-DA79810B6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AC3F-D778-FC45-8775-4EE2B2D3837A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145F19-FC0A-D146-AE51-72F734B9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FB5900-32DF-084F-B05E-B8B4916BE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F84BA-ECE2-6749-AA77-48FBE13D7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63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D44BF6-3A80-D140-97F5-F5B23B5B8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76" y="1937704"/>
            <a:ext cx="8675370" cy="323310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E760A0-F389-8E43-A515-7BA00F43F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6276" y="5201392"/>
            <a:ext cx="8675370" cy="170021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83D0CE-8846-FB4B-A0E5-E5D2F84C9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AC3F-D778-FC45-8775-4EE2B2D3837A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10D4AE-F2C1-BE4F-A574-C132E1823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E90761-DEA7-5549-8361-533D0A360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F84BA-ECE2-6749-AA77-48FBE13D7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47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54ED78-41FF-5D43-B7DC-3D970DD86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26C34E-000C-0C48-8E06-A81E04DBBE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0556566-84C7-F14E-8423-2C6D65784C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52F5FC5-5EF0-2846-8F57-F26F2AA9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AC3F-D778-FC45-8775-4EE2B2D3837A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58A6BB5-8FED-6C4A-ADC8-2EEEBFE9F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5730866-FEB1-EF44-96F1-7236EB97C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F84BA-ECE2-6749-AA77-48FBE13D7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26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ED9241-2670-4744-B245-CB35B5EA4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25" y="413809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5A5FB8-B004-1F4C-9A25-F4415F19A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9054B54-5DD8-1B4D-8177-076B25D1B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3E43F97-625F-5343-AE57-BA41E2EE2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92065" y="1905318"/>
            <a:ext cx="4276130" cy="9337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56FF0F1-38F2-434F-9F9D-7D43FECC53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92065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913F5FD-5536-8B46-AA27-28D432687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AC3F-D778-FC45-8775-4EE2B2D3837A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B48EE3B-A6E4-0E4A-9D8A-AD8BDAB0F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4B2E952-B944-6E47-B3A3-ABB55EF95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F84BA-ECE2-6749-AA77-48FBE13D7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15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C809D2-496C-3F4A-A8C4-1119CACA9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84B97C3-9D82-734A-A344-B40D49F65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AC3F-D778-FC45-8775-4EE2B2D3837A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47BC2AA-FCA0-3242-A486-8620EF5E7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2AB97A3-1D4D-5D46-B559-F0A07A3CD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F84BA-ECE2-6749-AA77-48FBE13D7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468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30B9C8-0BE9-6B4B-AC8D-B1D6A38E1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AC3F-D778-FC45-8775-4EE2B2D3837A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E25AB13-87E4-0644-A1AD-4705ECF06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56744C-936B-D049-AC97-CD5AAA6DE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F84BA-ECE2-6749-AA77-48FBE13D7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76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84C596-D720-E749-862C-15FE98933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15BFEA-BD60-E44C-944F-1F0499158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6130" y="1119082"/>
            <a:ext cx="5092065" cy="552344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5B61A49-D5AA-1746-BD84-30D35B62C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87C538-9A96-DF44-AC85-29EE986F4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AC3F-D778-FC45-8775-4EE2B2D3837A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EAC15B-98EC-8A4F-8EE9-CD2EC3F83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2CCA067-BFF2-0545-BA43-E80AE4175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F84BA-ECE2-6749-AA77-48FBE13D7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08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A1CEE4-3289-D647-B0AF-81E7C5892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1DCBB3D-9D59-694D-989D-50A5068A80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76130" y="1119082"/>
            <a:ext cx="5092065" cy="552344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72F601D-29AA-8C49-9F82-CA75BC3B3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B22AB97-DBE3-0F46-A579-F68D6B99A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AC3F-D778-FC45-8775-4EE2B2D3837A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2A529B0-A1FA-634D-A414-8182437B5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E34AAE1-F48B-6F49-9165-0BBAC1D86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F84BA-ECE2-6749-AA77-48FBE13D7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41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BAB747E-90F7-A34F-A954-EF9ED6EC6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15" y="413809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171CD9-1622-3341-9B72-762D2E0E9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3CFBF6-3AB9-6E4A-9B46-AEE180AF6A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4AC3F-D778-FC45-8775-4EE2B2D3837A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62855D-E293-DD4D-BD42-E585B509FB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438053-393E-D24A-9C1F-796284BDFB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F84BA-ECE2-6749-AA77-48FBE13D7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555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"/>
            <a:ext cx="10058400" cy="7769086"/>
          </a:xfrm>
          <a:prstGeom prst="rect">
            <a:avLst/>
          </a:prstGeom>
          <a:solidFill>
            <a:srgbClr val="DCE1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-152400"/>
            <a:ext cx="3371354" cy="18079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152400"/>
            <a:ext cx="5196840" cy="1303206"/>
          </a:xfrm>
          <a:prstGeom prst="rect">
            <a:avLst/>
          </a:prstGeom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sz="2500" dirty="0">
                <a:latin typeface="Arial Rounded MT Bold" pitchFamily="34" charset="0"/>
              </a:rPr>
              <a:t>Art With Elders </a:t>
            </a:r>
          </a:p>
          <a:p>
            <a:r>
              <a:rPr lang="en-US" sz="2500" dirty="0" err="1" smtClean="0">
                <a:latin typeface="Arial Rounded MT Bold" pitchFamily="34" charset="0"/>
              </a:rPr>
              <a:t>AWEsome</a:t>
            </a:r>
            <a:r>
              <a:rPr lang="en-US" sz="2500" dirty="0" smtClean="0">
                <a:latin typeface="Arial Rounded MT Bold" pitchFamily="34" charset="0"/>
              </a:rPr>
              <a:t> Art</a:t>
            </a:r>
            <a:r>
              <a:rPr lang="en-US" sz="2500" dirty="0">
                <a:latin typeface="Arial Rounded MT Bold" pitchFamily="34" charset="0"/>
              </a:rPr>
              <a:t> </a:t>
            </a:r>
            <a:r>
              <a:rPr lang="en-US" sz="2500" dirty="0" smtClean="0">
                <a:latin typeface="Arial Rounded MT Bold" pitchFamily="34" charset="0"/>
              </a:rPr>
              <a:t>with Darcie  </a:t>
            </a:r>
            <a:r>
              <a:rPr lang="en-US" sz="2500" dirty="0">
                <a:latin typeface="Arial Rounded MT Bold" pitchFamily="34" charset="0"/>
              </a:rPr>
              <a:t/>
            </a:r>
            <a:br>
              <a:rPr lang="en-US" sz="2500" dirty="0">
                <a:latin typeface="Arial Rounded MT Bold" pitchFamily="34" charset="0"/>
              </a:rPr>
            </a:br>
            <a:r>
              <a:rPr lang="en-US" sz="2500" dirty="0">
                <a:latin typeface="Arial Rounded MT Bold" pitchFamily="34" charset="0"/>
              </a:rPr>
              <a:t>www.artwithelders.org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0560" y="6849070"/>
            <a:ext cx="8702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/>
              <a:t>Still Life: Personal Values</a:t>
            </a:r>
            <a:endParaRPr lang="en-US" sz="5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42" y="1539505"/>
            <a:ext cx="6274676" cy="50824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44980" y="6629400"/>
            <a:ext cx="655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Magritte, Les Valeurs Personnelles (</a:t>
            </a:r>
            <a:r>
              <a:rPr lang="fr-FR" dirty="0" err="1"/>
              <a:t>Personal</a:t>
            </a:r>
            <a:r>
              <a:rPr lang="fr-FR" dirty="0"/>
              <a:t> Values), 1952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42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solidFill>
            <a:srgbClr val="C7C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717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Recent Works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85225" y="7108315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Sandra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1" t="10690" r="7741" b="10740"/>
          <a:stretch/>
        </p:blipFill>
        <p:spPr>
          <a:xfrm>
            <a:off x="2098113" y="385299"/>
            <a:ext cx="5826687" cy="715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2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solidFill>
            <a:srgbClr val="E6E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717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Recent Works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52500" y="7108315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Fran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8824" r="8170" b="7354"/>
          <a:stretch/>
        </p:blipFill>
        <p:spPr>
          <a:xfrm>
            <a:off x="2209800" y="228600"/>
            <a:ext cx="5638800" cy="730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3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717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Recent Works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65760" y="7133602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Susan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06" t="13232" r="6969" b="8990"/>
          <a:stretch/>
        </p:blipFill>
        <p:spPr>
          <a:xfrm rot="10800000">
            <a:off x="441960" y="616378"/>
            <a:ext cx="9159240" cy="648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7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717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Recent Works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65760" y="68580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Susan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92" b="16079"/>
          <a:stretch/>
        </p:blipFill>
        <p:spPr>
          <a:xfrm rot="16200000">
            <a:off x="1761857" y="466727"/>
            <a:ext cx="6534686" cy="697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0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717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Recent Works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01700" y="7217993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Darcie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6" t="6685" r="2890" b="5462"/>
          <a:stretch/>
        </p:blipFill>
        <p:spPr>
          <a:xfrm rot="16200000">
            <a:off x="1749004" y="-181458"/>
            <a:ext cx="6521305" cy="827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38200" y="721658"/>
            <a:ext cx="838200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3B3838"/>
                </a:solidFill>
              </a:rPr>
              <a:t>Still Life: Personal Values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74532" y="2201882"/>
            <a:ext cx="8121868" cy="40626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3B3838"/>
                </a:solidFill>
              </a:rPr>
              <a:t>“There is no must in art because art is free.”</a:t>
            </a:r>
            <a:r>
              <a:rPr lang="en-US" sz="3000" dirty="0">
                <a:solidFill>
                  <a:srgbClr val="3B3838"/>
                </a:solidFill>
              </a:rPr>
              <a:t/>
            </a:r>
            <a:br>
              <a:rPr lang="en-US" sz="3000" dirty="0">
                <a:solidFill>
                  <a:srgbClr val="3B3838"/>
                </a:solidFill>
              </a:rPr>
            </a:br>
            <a:r>
              <a:rPr lang="en-US" sz="2800" dirty="0" err="1">
                <a:solidFill>
                  <a:srgbClr val="3B3838"/>
                </a:solidFill>
              </a:rPr>
              <a:t>Wassily</a:t>
            </a:r>
            <a:r>
              <a:rPr lang="en-US" sz="2800" dirty="0">
                <a:solidFill>
                  <a:srgbClr val="3B3838"/>
                </a:solidFill>
              </a:rPr>
              <a:t> Kandinsky</a:t>
            </a:r>
          </a:p>
          <a:p>
            <a:endParaRPr lang="en-US" sz="2800" dirty="0" smtClean="0">
              <a:solidFill>
                <a:srgbClr val="3B3838"/>
              </a:solidFill>
            </a:endParaRPr>
          </a:p>
          <a:p>
            <a:r>
              <a:rPr lang="en-US" sz="3000" i="1" dirty="0" smtClean="0">
                <a:solidFill>
                  <a:srgbClr val="3B3838"/>
                </a:solidFill>
              </a:rPr>
              <a:t>“</a:t>
            </a:r>
            <a:r>
              <a:rPr lang="en-US" sz="3000" i="1" dirty="0">
                <a:solidFill>
                  <a:srgbClr val="3B3838"/>
                </a:solidFill>
              </a:rPr>
              <a:t>Make your art a gift of inspiration to others </a:t>
            </a:r>
            <a:r>
              <a:rPr lang="en-US" sz="3000" i="1" dirty="0" smtClean="0">
                <a:solidFill>
                  <a:srgbClr val="3B3838"/>
                </a:solidFill>
              </a:rPr>
              <a:t/>
            </a:r>
            <a:br>
              <a:rPr lang="en-US" sz="3000" i="1" dirty="0" smtClean="0">
                <a:solidFill>
                  <a:srgbClr val="3B3838"/>
                </a:solidFill>
              </a:rPr>
            </a:br>
            <a:r>
              <a:rPr lang="en-US" sz="3000" i="1" dirty="0" smtClean="0">
                <a:solidFill>
                  <a:srgbClr val="3B3838"/>
                </a:solidFill>
              </a:rPr>
              <a:t>to work </a:t>
            </a:r>
            <a:r>
              <a:rPr lang="en-US" sz="3000" i="1" dirty="0">
                <a:solidFill>
                  <a:srgbClr val="3B3838"/>
                </a:solidFill>
              </a:rPr>
              <a:t>toward better things.”</a:t>
            </a:r>
            <a:r>
              <a:rPr lang="en-US" sz="2800" dirty="0">
                <a:solidFill>
                  <a:srgbClr val="3B3838"/>
                </a:solidFill>
              </a:rPr>
              <a:t/>
            </a:r>
            <a:br>
              <a:rPr lang="en-US" sz="2800" dirty="0">
                <a:solidFill>
                  <a:srgbClr val="3B3838"/>
                </a:solidFill>
              </a:rPr>
            </a:br>
            <a:r>
              <a:rPr lang="en-US" sz="2800" dirty="0" smtClean="0">
                <a:solidFill>
                  <a:srgbClr val="3B3838"/>
                </a:solidFill>
              </a:rPr>
              <a:t>Richard </a:t>
            </a:r>
            <a:r>
              <a:rPr lang="en-US" sz="2800" dirty="0" err="1" smtClean="0">
                <a:solidFill>
                  <a:srgbClr val="3B3838"/>
                </a:solidFill>
              </a:rPr>
              <a:t>Schmid</a:t>
            </a:r>
            <a:endParaRPr lang="en-US" sz="2800" dirty="0" smtClean="0">
              <a:solidFill>
                <a:srgbClr val="3B3838"/>
              </a:solidFill>
            </a:endParaRPr>
          </a:p>
          <a:p>
            <a:endParaRPr lang="en-US" sz="2800" dirty="0" smtClean="0">
              <a:solidFill>
                <a:srgbClr val="3B3838"/>
              </a:solidFill>
            </a:endParaRPr>
          </a:p>
          <a:p>
            <a:r>
              <a:rPr lang="en-US" sz="3000" i="1" dirty="0">
                <a:solidFill>
                  <a:srgbClr val="3B3838"/>
                </a:solidFill>
              </a:rPr>
              <a:t>“Creativity is contagious, pass it on.”</a:t>
            </a:r>
            <a:r>
              <a:rPr lang="en-US" sz="2800" i="1" dirty="0">
                <a:solidFill>
                  <a:srgbClr val="3B3838"/>
                </a:solidFill>
              </a:rPr>
              <a:t/>
            </a:r>
            <a:br>
              <a:rPr lang="en-US" sz="2800" i="1" dirty="0">
                <a:solidFill>
                  <a:srgbClr val="3B3838"/>
                </a:solidFill>
              </a:rPr>
            </a:br>
            <a:r>
              <a:rPr lang="en-US" sz="2800" dirty="0" smtClean="0">
                <a:solidFill>
                  <a:srgbClr val="3B3838"/>
                </a:solidFill>
              </a:rPr>
              <a:t>Albert Einstein</a:t>
            </a:r>
          </a:p>
        </p:txBody>
      </p:sp>
    </p:spTree>
    <p:extLst>
      <p:ext uri="{BB962C8B-B14F-4D97-AF65-F5344CB8AC3E}">
        <p14:creationId xmlns:p14="http://schemas.microsoft.com/office/powerpoint/2010/main" val="137230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74058" y="1257925"/>
            <a:ext cx="48409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Still Life: </a:t>
            </a:r>
            <a:br>
              <a:rPr lang="en-US" sz="4400" b="1" dirty="0" smtClean="0">
                <a:solidFill>
                  <a:schemeClr val="bg1"/>
                </a:solidFill>
              </a:rPr>
            </a:br>
            <a:r>
              <a:rPr lang="en-US" sz="4400" b="1" dirty="0" smtClean="0">
                <a:solidFill>
                  <a:schemeClr val="bg1"/>
                </a:solidFill>
              </a:rPr>
              <a:t>Personal Values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4742" y="3547170"/>
            <a:ext cx="811305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Prepare: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Select some objects from around your home that reflect your personality, your lifestyle, yourself.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Class time: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Arrange your selected objects in a still life composition and create a painting or drawing from your arrangement.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8100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0058400" cy="7769086"/>
          </a:xfrm>
          <a:prstGeom prst="rect">
            <a:avLst/>
          </a:prstGeom>
          <a:solidFill>
            <a:srgbClr val="E6E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2400" y="717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Inspiration – </a:t>
            </a:r>
            <a:r>
              <a:rPr lang="en-US" sz="2400" b="1" dirty="0"/>
              <a:t>Vita </a:t>
            </a:r>
            <a:r>
              <a:rPr lang="en-US" sz="2400" b="1" dirty="0" err="1"/>
              <a:t>Schagen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70" y="533400"/>
            <a:ext cx="5364459" cy="715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8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0058400" cy="7769086"/>
          </a:xfrm>
          <a:prstGeom prst="rect">
            <a:avLst/>
          </a:prstGeom>
          <a:solidFill>
            <a:srgbClr val="FDD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2400" y="71735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Inspiration – Musical by Buddy </a:t>
            </a:r>
            <a:r>
              <a:rPr lang="en-US" sz="2400" b="1" dirty="0"/>
              <a:t>McCue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34" y="827975"/>
            <a:ext cx="9282931" cy="641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3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0058400" cy="7769086"/>
          </a:xfrm>
          <a:prstGeom prst="rect">
            <a:avLst/>
          </a:prstGeom>
          <a:solidFill>
            <a:srgbClr val="E2F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2400" y="71735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Inspiration – Still Life with Candlestick - William </a:t>
            </a:r>
            <a:r>
              <a:rPr lang="en-US" sz="2400" b="1" dirty="0"/>
              <a:t>Scott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66" y="1219200"/>
            <a:ext cx="9398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6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solidFill>
            <a:srgbClr val="C7C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717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Recent Works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143000" y="6934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Pamela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8478" y="0"/>
            <a:ext cx="5841444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8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0058400" cy="7769086"/>
          </a:xfrm>
          <a:prstGeom prst="rect">
            <a:avLst/>
          </a:prstGeom>
          <a:solidFill>
            <a:srgbClr val="ECD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2400" y="71735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Inspiration – Milkweed by Richard </a:t>
            </a:r>
            <a:r>
              <a:rPr lang="en-US" sz="2400" b="1" dirty="0" err="1" smtClean="0"/>
              <a:t>Schmid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8" t="7483" r="7497" b="8814"/>
          <a:stretch/>
        </p:blipFill>
        <p:spPr>
          <a:xfrm>
            <a:off x="685801" y="661852"/>
            <a:ext cx="8686798" cy="674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5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0058400" cy="77690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2400" y="71735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Inspiration – </a:t>
            </a:r>
            <a:r>
              <a:rPr lang="en-US" sz="2400" b="1" dirty="0" smtClean="0"/>
              <a:t>Still Life - Guitar - Juan </a:t>
            </a:r>
            <a:r>
              <a:rPr lang="en-US" sz="2400" b="1" dirty="0"/>
              <a:t>Gris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136" y="609600"/>
            <a:ext cx="69342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0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0058400" cy="7769086"/>
          </a:xfrm>
          <a:prstGeom prst="rect">
            <a:avLst/>
          </a:prstGeom>
          <a:solidFill>
            <a:srgbClr val="EFD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2399" y="71735"/>
            <a:ext cx="5626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Inspiration – </a:t>
            </a:r>
            <a:r>
              <a:rPr lang="en-US" sz="2400" b="1" dirty="0" smtClean="0"/>
              <a:t>Roy Lichtenstein – Still Life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39" y="835570"/>
            <a:ext cx="9517762" cy="634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0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0058400" cy="77690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2400" y="71735"/>
            <a:ext cx="967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Inspiration – </a:t>
            </a:r>
            <a:r>
              <a:rPr lang="fr-FR" sz="2400" b="1" dirty="0" smtClean="0"/>
              <a:t>Magritte - </a:t>
            </a:r>
            <a:r>
              <a:rPr lang="fr-FR" sz="2400" b="1" dirty="0"/>
              <a:t>Les Valeurs Personnelles (</a:t>
            </a:r>
            <a:r>
              <a:rPr lang="fr-FR" sz="2400" b="1" dirty="0" err="1"/>
              <a:t>Personal</a:t>
            </a:r>
            <a:r>
              <a:rPr lang="fr-FR" sz="2400" b="1" dirty="0"/>
              <a:t> Values</a:t>
            </a:r>
            <a:r>
              <a:rPr lang="fr-FR" sz="2400" b="1" dirty="0" smtClean="0"/>
              <a:t>) - </a:t>
            </a:r>
            <a:r>
              <a:rPr lang="fr-FR" sz="2400" b="1" dirty="0"/>
              <a:t>1952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10" y="724904"/>
            <a:ext cx="8136167" cy="659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0058400" cy="77690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" y="71735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Inspiration – </a:t>
            </a:r>
            <a:r>
              <a:rPr lang="en-US" sz="2400" b="1" dirty="0"/>
              <a:t>Lisa </a:t>
            </a:r>
            <a:r>
              <a:rPr lang="en-US" sz="2400" b="1" dirty="0" err="1"/>
              <a:t>Ober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132" y="593834"/>
            <a:ext cx="493357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2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0058400" cy="7769086"/>
          </a:xfrm>
          <a:prstGeom prst="rect">
            <a:avLst/>
          </a:prstGeom>
          <a:solidFill>
            <a:srgbClr val="E2E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00200" y="1800285"/>
            <a:ext cx="685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AWE Website</a:t>
            </a:r>
          </a:p>
          <a:p>
            <a:pPr algn="ctr"/>
            <a:r>
              <a:rPr lang="en-US" sz="3200" b="1" dirty="0" smtClean="0"/>
              <a:t>Is it working for you?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14" y="16018"/>
            <a:ext cx="3520440" cy="18879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345439"/>
            <a:ext cx="5196840" cy="1303206"/>
          </a:xfrm>
          <a:prstGeom prst="rect">
            <a:avLst/>
          </a:prstGeom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sz="2600" dirty="0">
                <a:solidFill>
                  <a:srgbClr val="006F96"/>
                </a:solidFill>
                <a:latin typeface="Arial Rounded MT Bold" pitchFamily="34" charset="0"/>
              </a:rPr>
              <a:t>Art With Elders </a:t>
            </a:r>
          </a:p>
          <a:p>
            <a:r>
              <a:rPr lang="en-US" sz="2600" dirty="0" err="1" smtClean="0">
                <a:solidFill>
                  <a:srgbClr val="006F96"/>
                </a:solidFill>
                <a:latin typeface="Arial Rounded MT Bold" pitchFamily="34" charset="0"/>
              </a:rPr>
              <a:t>AWEsome</a:t>
            </a:r>
            <a:r>
              <a:rPr lang="en-US" sz="2600" dirty="0" smtClean="0">
                <a:solidFill>
                  <a:srgbClr val="006F96"/>
                </a:solidFill>
                <a:latin typeface="Arial Rounded MT Bold" pitchFamily="34" charset="0"/>
              </a:rPr>
              <a:t> Art</a:t>
            </a:r>
            <a:r>
              <a:rPr lang="en-US" sz="2600" dirty="0">
                <a:solidFill>
                  <a:srgbClr val="006F96"/>
                </a:solidFill>
                <a:latin typeface="Arial Rounded MT Bold" pitchFamily="34" charset="0"/>
              </a:rPr>
              <a:t/>
            </a:r>
            <a:br>
              <a:rPr lang="en-US" sz="2600" dirty="0">
                <a:solidFill>
                  <a:srgbClr val="006F96"/>
                </a:solidFill>
                <a:latin typeface="Arial Rounded MT Bold" pitchFamily="34" charset="0"/>
              </a:rPr>
            </a:br>
            <a:r>
              <a:rPr lang="en-US" sz="2600" dirty="0">
                <a:solidFill>
                  <a:srgbClr val="006F96"/>
                </a:solidFill>
                <a:latin typeface="Arial Rounded MT Bold" pitchFamily="34" charset="0"/>
              </a:rPr>
              <a:t>www.artwithelders.org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" t="12637" r="4051"/>
          <a:stretch/>
        </p:blipFill>
        <p:spPr bwMode="auto">
          <a:xfrm>
            <a:off x="762000" y="3069871"/>
            <a:ext cx="8572500" cy="430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34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0058400" cy="7769086"/>
          </a:xfrm>
          <a:prstGeom prst="rect">
            <a:avLst/>
          </a:prstGeom>
          <a:solidFill>
            <a:srgbClr val="ECEC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20866" y="1990665"/>
            <a:ext cx="643713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Exhibitions</a:t>
            </a:r>
          </a:p>
          <a:p>
            <a:endParaRPr lang="en-US" sz="2000" dirty="0"/>
          </a:p>
          <a:p>
            <a:r>
              <a:rPr lang="en-US" sz="2000" dirty="0" smtClean="0"/>
              <a:t>Take the best photo of your work that you can.</a:t>
            </a:r>
          </a:p>
          <a:p>
            <a:r>
              <a:rPr lang="en-US" sz="2000" dirty="0" smtClean="0"/>
              <a:t> </a:t>
            </a:r>
          </a:p>
          <a:p>
            <a:r>
              <a:rPr lang="en-US" sz="2000" dirty="0" smtClean="0"/>
              <a:t>Take a pic of you with your work. </a:t>
            </a:r>
          </a:p>
          <a:p>
            <a:endParaRPr lang="en-US" sz="2000" dirty="0" smtClean="0"/>
          </a:p>
          <a:p>
            <a:r>
              <a:rPr lang="en-US" sz="2000" dirty="0" smtClean="0"/>
              <a:t>Send me a photo of yourself that will represent you with your work, head and shoulders.</a:t>
            </a:r>
          </a:p>
          <a:p>
            <a:endParaRPr lang="en-US" sz="2000" dirty="0"/>
          </a:p>
          <a:p>
            <a:r>
              <a:rPr lang="en-US" sz="2000" dirty="0" smtClean="0"/>
              <a:t>Create a brief biography and/or artist’s statement.</a:t>
            </a:r>
          </a:p>
          <a:p>
            <a:endParaRPr lang="en-US" sz="2000" dirty="0" smtClean="0"/>
          </a:p>
          <a:p>
            <a:r>
              <a:rPr lang="en-US" sz="2000" dirty="0" smtClean="0"/>
              <a:t>I will send you a release form to sign that says you agree to have your art and pictures exhibited to the public.</a:t>
            </a:r>
          </a:p>
          <a:p>
            <a:endParaRPr lang="en-US" sz="2000" dirty="0"/>
          </a:p>
          <a:p>
            <a:r>
              <a:rPr lang="en-US" sz="2000" b="1" dirty="0" smtClean="0"/>
              <a:t>Ruth’s Table: </a:t>
            </a:r>
            <a:r>
              <a:rPr lang="en-US" sz="2000" dirty="0" smtClean="0"/>
              <a:t>Please </a:t>
            </a:r>
            <a:r>
              <a:rPr lang="en-US" sz="2000" dirty="0"/>
              <a:t>send us a short story behind your creative project, image (if applicable), and short bio (2-3 sentences</a:t>
            </a:r>
            <a:r>
              <a:rPr lang="en-US" sz="2000" dirty="0" smtClean="0"/>
              <a:t>). June 1.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14" y="16018"/>
            <a:ext cx="3520440" cy="18879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3220" y="345439"/>
            <a:ext cx="5196840" cy="1303206"/>
          </a:xfrm>
          <a:prstGeom prst="rect">
            <a:avLst/>
          </a:prstGeom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sz="2600" dirty="0">
                <a:solidFill>
                  <a:srgbClr val="006F96"/>
                </a:solidFill>
                <a:latin typeface="Arial Rounded MT Bold" pitchFamily="34" charset="0"/>
              </a:rPr>
              <a:t>Art With Elders </a:t>
            </a:r>
          </a:p>
          <a:p>
            <a:r>
              <a:rPr lang="en-US" sz="2600" dirty="0" err="1" smtClean="0">
                <a:solidFill>
                  <a:srgbClr val="006F96"/>
                </a:solidFill>
                <a:latin typeface="Arial Rounded MT Bold" pitchFamily="34" charset="0"/>
              </a:rPr>
              <a:t>AWEsome</a:t>
            </a:r>
            <a:r>
              <a:rPr lang="en-US" sz="2600" dirty="0" smtClean="0">
                <a:solidFill>
                  <a:srgbClr val="006F96"/>
                </a:solidFill>
                <a:latin typeface="Arial Rounded MT Bold" pitchFamily="34" charset="0"/>
              </a:rPr>
              <a:t> Art</a:t>
            </a:r>
            <a:r>
              <a:rPr lang="en-US" sz="2600" dirty="0">
                <a:solidFill>
                  <a:srgbClr val="006F96"/>
                </a:solidFill>
                <a:latin typeface="Arial Rounded MT Bold" pitchFamily="34" charset="0"/>
              </a:rPr>
              <a:t/>
            </a:r>
            <a:br>
              <a:rPr lang="en-US" sz="2600" dirty="0">
                <a:solidFill>
                  <a:srgbClr val="006F96"/>
                </a:solidFill>
                <a:latin typeface="Arial Rounded MT Bold" pitchFamily="34" charset="0"/>
              </a:rPr>
            </a:br>
            <a:r>
              <a:rPr lang="en-US" sz="2600" dirty="0">
                <a:solidFill>
                  <a:srgbClr val="006F96"/>
                </a:solidFill>
                <a:latin typeface="Arial Rounded MT Bold" pitchFamily="34" charset="0"/>
              </a:rPr>
              <a:t>www.artwithelders.org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5014020"/>
            <a:ext cx="2533154" cy="20725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347020"/>
            <a:ext cx="2533154" cy="207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2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0058400" cy="7769086"/>
          </a:xfrm>
          <a:prstGeom prst="rect">
            <a:avLst/>
          </a:prstGeom>
          <a:solidFill>
            <a:srgbClr val="FBE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400" y="1800284"/>
            <a:ext cx="902793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 hope you will enjoy and find value in our session. Your support helps keep our program and our artist instructors going. </a:t>
            </a:r>
            <a:r>
              <a:rPr lang="en-US" sz="2400" dirty="0"/>
              <a:t>If you are able to give a donation for this class, we would greatly appreciate </a:t>
            </a:r>
            <a:r>
              <a:rPr lang="en-US" sz="2400" dirty="0" smtClean="0"/>
              <a:t>it. </a:t>
            </a:r>
            <a:br>
              <a:rPr lang="en-US" sz="2400" dirty="0" smtClean="0"/>
            </a:br>
            <a:r>
              <a:rPr lang="en-US" sz="2400" dirty="0" smtClean="0"/>
              <a:t>Thank you! </a:t>
            </a:r>
            <a:br>
              <a:rPr lang="en-US" sz="2400" dirty="0" smtClean="0"/>
            </a:b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Donations may be made on </a:t>
            </a:r>
            <a:br>
              <a:rPr lang="en-US" sz="2400" dirty="0" smtClean="0"/>
            </a:br>
            <a:r>
              <a:rPr lang="en-US" sz="2400" dirty="0" smtClean="0"/>
              <a:t>our website at: </a:t>
            </a:r>
            <a:br>
              <a:rPr lang="en-US" sz="2400" dirty="0" smtClean="0"/>
            </a:br>
            <a:r>
              <a:rPr lang="en-US" sz="2400" dirty="0" smtClean="0"/>
              <a:t>www.artwithelders.org 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/>
              <a:t>O</a:t>
            </a:r>
            <a:r>
              <a:rPr lang="en-US" sz="2400" dirty="0" smtClean="0"/>
              <a:t>r by check, mail to: </a:t>
            </a:r>
          </a:p>
          <a:p>
            <a:r>
              <a:rPr lang="en-US" sz="2400" dirty="0" smtClean="0"/>
              <a:t>Art With Elders</a:t>
            </a:r>
          </a:p>
          <a:p>
            <a:r>
              <a:rPr lang="en-US" sz="2400" dirty="0"/>
              <a:t>236 West Portal Ave. #</a:t>
            </a:r>
            <a:r>
              <a:rPr lang="en-US" sz="2400" dirty="0" smtClean="0"/>
              <a:t>845</a:t>
            </a:r>
          </a:p>
          <a:p>
            <a:r>
              <a:rPr lang="en-US" sz="2400" dirty="0" smtClean="0"/>
              <a:t>San </a:t>
            </a:r>
            <a:r>
              <a:rPr lang="en-US" sz="2400" dirty="0"/>
              <a:t>Francisco, CA </a:t>
            </a:r>
            <a:r>
              <a:rPr lang="en-US" sz="2400" dirty="0" smtClean="0"/>
              <a:t>94131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14" y="16018"/>
            <a:ext cx="3520440" cy="18879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345439"/>
            <a:ext cx="4681220" cy="1303206"/>
          </a:xfrm>
          <a:prstGeom prst="rect">
            <a:avLst/>
          </a:prstGeom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sz="2600" dirty="0">
                <a:solidFill>
                  <a:srgbClr val="006F96"/>
                </a:solidFill>
                <a:latin typeface="Arial Rounded MT Bold" pitchFamily="34" charset="0"/>
              </a:rPr>
              <a:t>Art With Elders </a:t>
            </a:r>
          </a:p>
          <a:p>
            <a:r>
              <a:rPr lang="en-US" sz="2600" dirty="0" err="1" smtClean="0">
                <a:solidFill>
                  <a:srgbClr val="006F96"/>
                </a:solidFill>
                <a:latin typeface="Arial Rounded MT Bold" pitchFamily="34" charset="0"/>
              </a:rPr>
              <a:t>AWEsome</a:t>
            </a:r>
            <a:r>
              <a:rPr lang="en-US" sz="2600" dirty="0" smtClean="0">
                <a:solidFill>
                  <a:srgbClr val="006F96"/>
                </a:solidFill>
                <a:latin typeface="Arial Rounded MT Bold" pitchFamily="34" charset="0"/>
              </a:rPr>
              <a:t> Art</a:t>
            </a:r>
            <a:r>
              <a:rPr lang="en-US" sz="2600" dirty="0">
                <a:solidFill>
                  <a:srgbClr val="006F96"/>
                </a:solidFill>
                <a:latin typeface="Arial Rounded MT Bold" pitchFamily="34" charset="0"/>
              </a:rPr>
              <a:t/>
            </a:r>
            <a:br>
              <a:rPr lang="en-US" sz="2600" dirty="0">
                <a:solidFill>
                  <a:srgbClr val="006F96"/>
                </a:solidFill>
                <a:latin typeface="Arial Rounded MT Bold" pitchFamily="34" charset="0"/>
              </a:rPr>
            </a:br>
            <a:r>
              <a:rPr lang="en-US" sz="2600" dirty="0">
                <a:solidFill>
                  <a:srgbClr val="006F96"/>
                </a:solidFill>
                <a:latin typeface="Arial Rounded MT Bold" pitchFamily="34" charset="0"/>
              </a:rPr>
              <a:t>www.artwithelders.org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734" y="3124200"/>
            <a:ext cx="4800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0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717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Recent Works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62000" y="7029932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Melinda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5" y="302567"/>
            <a:ext cx="5375450" cy="716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41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solidFill>
            <a:srgbClr val="FCE6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717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Recent Works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638800" y="7162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Shirley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2567"/>
            <a:ext cx="3425176" cy="45574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4400"/>
            <a:ext cx="5030827" cy="661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6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solidFill>
            <a:srgbClr val="F2F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717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Recent Works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38200" y="71744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Mary Ann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69" b="5411"/>
          <a:stretch/>
        </p:blipFill>
        <p:spPr>
          <a:xfrm>
            <a:off x="2171700" y="304800"/>
            <a:ext cx="5765058" cy="712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4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717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Recent Works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62000" y="7108315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Paula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32043"/>
            <a:ext cx="8686800" cy="650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3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solidFill>
            <a:srgbClr val="C7C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717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Recent Works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18374" y="72506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Paula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74" y="571500"/>
            <a:ext cx="8021652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solidFill>
            <a:srgbClr val="FDD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717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Recent Works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7174468"/>
            <a:ext cx="1110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Kay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43" t="10186" r="13792" b="23785"/>
          <a:stretch/>
        </p:blipFill>
        <p:spPr>
          <a:xfrm>
            <a:off x="2285999" y="302567"/>
            <a:ext cx="5507960" cy="724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6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solidFill>
            <a:srgbClr val="E2E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717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Recent Works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7133659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John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2"/>
          <a:stretch/>
        </p:blipFill>
        <p:spPr>
          <a:xfrm>
            <a:off x="2171700" y="244525"/>
            <a:ext cx="5829300" cy="731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2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3571</TotalTime>
  <Words>347</Words>
  <Application>Microsoft Office PowerPoint</Application>
  <PresentationFormat>Custom</PresentationFormat>
  <Paragraphs>80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gfdd</dc:title>
  <dc:creator>darcie obrien</dc:creator>
  <cp:lastModifiedBy>darcie obrien</cp:lastModifiedBy>
  <cp:revision>156</cp:revision>
  <cp:lastPrinted>2020-05-23T19:23:41Z</cp:lastPrinted>
  <dcterms:modified xsi:type="dcterms:W3CDTF">2020-06-01T22:39:27Z</dcterms:modified>
</cp:coreProperties>
</file>