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6" r:id="rId3"/>
    <p:sldId id="342" r:id="rId4"/>
    <p:sldId id="295" r:id="rId5"/>
    <p:sldId id="321" r:id="rId6"/>
    <p:sldId id="331" r:id="rId7"/>
    <p:sldId id="341" r:id="rId8"/>
    <p:sldId id="333" r:id="rId9"/>
    <p:sldId id="364" r:id="rId10"/>
    <p:sldId id="322" r:id="rId11"/>
    <p:sldId id="347" r:id="rId12"/>
    <p:sldId id="359" r:id="rId13"/>
    <p:sldId id="357" r:id="rId14"/>
    <p:sldId id="358" r:id="rId15"/>
    <p:sldId id="260" r:id="rId16"/>
    <p:sldId id="352" r:id="rId17"/>
    <p:sldId id="353" r:id="rId18"/>
    <p:sldId id="285" r:id="rId19"/>
    <p:sldId id="287" r:id="rId20"/>
    <p:sldId id="351" r:id="rId21"/>
    <p:sldId id="354" r:id="rId22"/>
    <p:sldId id="328" r:id="rId23"/>
    <p:sldId id="329" r:id="rId24"/>
    <p:sldId id="361" r:id="rId25"/>
    <p:sldId id="360" r:id="rId26"/>
    <p:sldId id="343" r:id="rId27"/>
    <p:sldId id="261" r:id="rId28"/>
  </p:sldIdLst>
  <p:sldSz cx="10058400" cy="77724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73EA93-424C-4001-8048-1AD1FF60C99B}">
          <p14:sldIdLst>
            <p14:sldId id="270"/>
            <p14:sldId id="276"/>
            <p14:sldId id="342"/>
            <p14:sldId id="295"/>
            <p14:sldId id="321"/>
            <p14:sldId id="331"/>
            <p14:sldId id="341"/>
            <p14:sldId id="333"/>
            <p14:sldId id="364"/>
            <p14:sldId id="322"/>
            <p14:sldId id="347"/>
            <p14:sldId id="359"/>
            <p14:sldId id="357"/>
            <p14:sldId id="358"/>
            <p14:sldId id="260"/>
            <p14:sldId id="352"/>
            <p14:sldId id="353"/>
            <p14:sldId id="285"/>
            <p14:sldId id="287"/>
            <p14:sldId id="351"/>
            <p14:sldId id="354"/>
            <p14:sldId id="328"/>
            <p14:sldId id="329"/>
            <p14:sldId id="361"/>
            <p14:sldId id="360"/>
            <p14:sldId id="343"/>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8CEB2"/>
    <a:srgbClr val="2F856A"/>
    <a:srgbClr val="D5DAE7"/>
    <a:srgbClr val="E6E973"/>
    <a:srgbClr val="2D8499"/>
    <a:srgbClr val="FF33CC"/>
    <a:srgbClr val="FF0066"/>
    <a:srgbClr val="ECEC34"/>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p:scale>
          <a:sx n="55" d="100"/>
          <a:sy n="55" d="100"/>
        </p:scale>
        <p:origin x="-1566" y="-16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FC4212C-BFD9-4160-B672-327F5196C041}" type="datetimeFigureOut">
              <a:rPr lang="en-US" smtClean="0"/>
              <a:t>6/15/2020</a:t>
            </a:fld>
            <a:endParaRPr lang="en-US"/>
          </a:p>
        </p:txBody>
      </p:sp>
      <p:sp>
        <p:nvSpPr>
          <p:cNvPr id="4" name="Slide Image Placeholder 3"/>
          <p:cNvSpPr>
            <a:spLocks noGrp="1" noRot="1" noChangeAspect="1"/>
          </p:cNvSpPr>
          <p:nvPr>
            <p:ph type="sldImg" idx="2"/>
          </p:nvPr>
        </p:nvSpPr>
        <p:spPr>
          <a:xfrm>
            <a:off x="1168400" y="698500"/>
            <a:ext cx="452120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480EB72E-FE56-4703-9E96-A8D84843BC6E}" type="slidenum">
              <a:rPr lang="en-US" smtClean="0"/>
              <a:t>‹#›</a:t>
            </a:fld>
            <a:endParaRPr lang="en-US"/>
          </a:p>
        </p:txBody>
      </p:sp>
    </p:spTree>
    <p:extLst>
      <p:ext uri="{BB962C8B-B14F-4D97-AF65-F5344CB8AC3E}">
        <p14:creationId xmlns:p14="http://schemas.microsoft.com/office/powerpoint/2010/main" val="343264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BF4A1-E65E-D648-BCC3-AC880F57BBE9}"/>
              </a:ext>
            </a:extLst>
          </p:cNvPr>
          <p:cNvSpPr>
            <a:spLocks noGrp="1"/>
          </p:cNvSpPr>
          <p:nvPr>
            <p:ph type="ctrTitle"/>
          </p:nvPr>
        </p:nvSpPr>
        <p:spPr>
          <a:xfrm>
            <a:off x="1257300" y="1272011"/>
            <a:ext cx="7543800" cy="270594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2A220E0-D6F4-D843-BCC0-01923CACECC5}"/>
              </a:ext>
            </a:extLst>
          </p:cNvPr>
          <p:cNvSpPr>
            <a:spLocks noGrp="1"/>
          </p:cNvSpPr>
          <p:nvPr>
            <p:ph type="subTitle" idx="1"/>
          </p:nvPr>
        </p:nvSpPr>
        <p:spPr>
          <a:xfrm>
            <a:off x="1257300" y="4082310"/>
            <a:ext cx="7543800" cy="18765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8AC535B-A1F6-784A-8DF8-B251F2C317C2}"/>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F847EEA7-DFCF-CE42-8F8C-61D2EDDE3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A57F96-F398-4F45-8DB9-640C4CA57FDE}"/>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193731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7111B-DB27-934F-9A51-513857740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ACD014-D182-B441-907D-391DC0C787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F772EF-EB07-294D-9CAE-A66FA9D42D15}"/>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16185DB1-E94D-8F4F-896E-A81CCB9A9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B52F56-2FE1-1A45-88DC-68036766E658}"/>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339996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480C54-4BAC-384D-9782-1F6A09F48C0E}"/>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20FD3E8-2E76-F345-9A59-BFC0F868F79A}"/>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B6A7AA-2BF0-7A4D-ADDF-969CF054D4FB}"/>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2FC48482-9739-1F42-B536-EFE73BD39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D47891-665E-FC41-AAB9-4FFEAD3B6A8F}"/>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215768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EA096-7246-7A46-9FEC-40FCAAF5B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EE41CB-BD9A-A742-BA68-2D34991E25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323DA3-6108-C146-9FA0-DA79810B60BA}"/>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58145F19-FC0A-D146-AE51-72F734B9D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FB5900-32DF-084F-B05E-B8B4916BED96}"/>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52136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D44BF6-3A80-D140-97F5-F5B23B5B8657}"/>
              </a:ext>
            </a:extLst>
          </p:cNvPr>
          <p:cNvSpPr>
            <a:spLocks noGrp="1"/>
          </p:cNvSpPr>
          <p:nvPr>
            <p:ph type="title"/>
          </p:nvPr>
        </p:nvSpPr>
        <p:spPr>
          <a:xfrm>
            <a:off x="686276" y="1937704"/>
            <a:ext cx="8675370" cy="323310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E760A0-F389-8E43-A515-7BA00F43F4D4}"/>
              </a:ext>
            </a:extLst>
          </p:cNvPr>
          <p:cNvSpPr>
            <a:spLocks noGrp="1"/>
          </p:cNvSpPr>
          <p:nvPr>
            <p:ph type="body" idx="1"/>
          </p:nvPr>
        </p:nvSpPr>
        <p:spPr>
          <a:xfrm>
            <a:off x="686276" y="5201392"/>
            <a:ext cx="8675370" cy="17002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583D0CE-8846-FB4B-A0E5-E5D2F84C9290}"/>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D610D4AE-F2C1-BE4F-A574-C132E1823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E90761-DEA7-5549-8361-533D0A360A45}"/>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156224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4ED78-41FF-5D43-B7DC-3D970DD86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26C34E-000C-0C48-8E06-A81E04DBBE55}"/>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0556566-84C7-F14E-8423-2C6D65784C04}"/>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52F5FC5-5EF0-2846-8F57-F26F2AA99BA3}"/>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6" name="Footer Placeholder 5">
            <a:extLst>
              <a:ext uri="{FF2B5EF4-FFF2-40B4-BE49-F238E27FC236}">
                <a16:creationId xmlns:a16="http://schemas.microsoft.com/office/drawing/2014/main" xmlns="" id="{C58A6BB5-8FED-6C4A-ADC8-2EEEBFE9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730866-FEB1-EF44-96F1-7236EB97C3B3}"/>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14922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D9241-2670-4744-B245-CB35B5EA4253}"/>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25A5FB8-B004-1F4C-9A25-F4415F19AF8E}"/>
              </a:ext>
            </a:extLst>
          </p:cNvPr>
          <p:cNvSpPr>
            <a:spLocks noGrp="1"/>
          </p:cNvSpPr>
          <p:nvPr>
            <p:ph type="body" idx="1"/>
          </p:nvPr>
        </p:nvSpPr>
        <p:spPr>
          <a:xfrm>
            <a:off x="692826" y="1905318"/>
            <a:ext cx="4255174"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9054B54-5DD8-1B4D-8177-076B25D1B104}"/>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E43F97-625F-5343-AE57-BA41E2EE2ACA}"/>
              </a:ext>
            </a:extLst>
          </p:cNvPr>
          <p:cNvSpPr>
            <a:spLocks noGrp="1"/>
          </p:cNvSpPr>
          <p:nvPr>
            <p:ph type="body" sz="quarter" idx="3"/>
          </p:nvPr>
        </p:nvSpPr>
        <p:spPr>
          <a:xfrm>
            <a:off x="5092065" y="1905318"/>
            <a:ext cx="4276130" cy="93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6FF0F1-38F2-434F-9F9D-7D43FECC53F2}"/>
              </a:ext>
            </a:extLst>
          </p:cNvPr>
          <p:cNvSpPr>
            <a:spLocks noGrp="1"/>
          </p:cNvSpPr>
          <p:nvPr>
            <p:ph sz="quarter" idx="4"/>
          </p:nvPr>
        </p:nvSpPr>
        <p:spPr>
          <a:xfrm>
            <a:off x="5092065"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913F5FD-5536-8B46-AA27-28D432687BC9}"/>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8" name="Footer Placeholder 7">
            <a:extLst>
              <a:ext uri="{FF2B5EF4-FFF2-40B4-BE49-F238E27FC236}">
                <a16:creationId xmlns:a16="http://schemas.microsoft.com/office/drawing/2014/main" xmlns="" id="{DB48EE3B-A6E4-0E4A-9D8A-AD8BDAB0F4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4B2E952-B944-6E47-B3A3-ABB55EF95E1B}"/>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38772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809D2-496C-3F4A-A8C4-1119CACA9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4B97C3-9D82-734A-A344-B40D49F6583A}"/>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4" name="Footer Placeholder 3">
            <a:extLst>
              <a:ext uri="{FF2B5EF4-FFF2-40B4-BE49-F238E27FC236}">
                <a16:creationId xmlns:a16="http://schemas.microsoft.com/office/drawing/2014/main" xmlns="" id="{647BC2AA-FCA0-3242-A486-8620EF5E70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2AB97A3-1D4D-5D46-B559-F0A07A3CD1FE}"/>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23174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30B9C8-0BE9-6B4B-AC8D-B1D6A38E1459}"/>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3" name="Footer Placeholder 2">
            <a:extLst>
              <a:ext uri="{FF2B5EF4-FFF2-40B4-BE49-F238E27FC236}">
                <a16:creationId xmlns:a16="http://schemas.microsoft.com/office/drawing/2014/main" xmlns="" id="{EE25AB13-87E4-0644-A1AD-4705ECF06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56744C-936B-D049-AC97-CD5AAA6DE9D0}"/>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273457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4C596-D720-E749-862C-15FE98933EAC}"/>
              </a:ext>
            </a:extLst>
          </p:cNvPr>
          <p:cNvSpPr>
            <a:spLocks noGrp="1"/>
          </p:cNvSpPr>
          <p:nvPr>
            <p:ph type="title"/>
          </p:nvPr>
        </p:nvSpPr>
        <p:spPr>
          <a:xfrm>
            <a:off x="692825" y="518160"/>
            <a:ext cx="3244096" cy="181356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15BFEA-BD60-E44C-944F-1F0499158A0A}"/>
              </a:ext>
            </a:extLst>
          </p:cNvPr>
          <p:cNvSpPr>
            <a:spLocks noGrp="1"/>
          </p:cNvSpPr>
          <p:nvPr>
            <p:ph idx="1"/>
          </p:nvPr>
        </p:nvSpPr>
        <p:spPr>
          <a:xfrm>
            <a:off x="4276130" y="1119082"/>
            <a:ext cx="5092065"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5B61A49-D5AA-1746-BD84-30D35B62C512}"/>
              </a:ext>
            </a:extLst>
          </p:cNvPr>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387C538-9A96-DF44-AC85-29EE986F42E8}"/>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6" name="Footer Placeholder 5">
            <a:extLst>
              <a:ext uri="{FF2B5EF4-FFF2-40B4-BE49-F238E27FC236}">
                <a16:creationId xmlns:a16="http://schemas.microsoft.com/office/drawing/2014/main" xmlns="" id="{BDEAC15B-98EC-8A4F-8EE9-CD2EC3F83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CCA067-BFF2-0545-BA43-E80AE4175A64}"/>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414170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1CEE4-3289-D647-B0AF-81E7C5892B17}"/>
              </a:ext>
            </a:extLst>
          </p:cNvPr>
          <p:cNvSpPr>
            <a:spLocks noGrp="1"/>
          </p:cNvSpPr>
          <p:nvPr>
            <p:ph type="title"/>
          </p:nvPr>
        </p:nvSpPr>
        <p:spPr>
          <a:xfrm>
            <a:off x="692825" y="518160"/>
            <a:ext cx="3244096" cy="181356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1DCBB3D-9D59-694D-989D-50A5068A80E4}"/>
              </a:ext>
            </a:extLst>
          </p:cNvPr>
          <p:cNvSpPr>
            <a:spLocks noGrp="1"/>
          </p:cNvSpPr>
          <p:nvPr>
            <p:ph type="pic" idx="1"/>
          </p:nvPr>
        </p:nvSpPr>
        <p:spPr>
          <a:xfrm>
            <a:off x="4276130" y="1119082"/>
            <a:ext cx="5092065" cy="5523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72F601D-29AA-8C49-9F82-CA75BC3B3CD7}"/>
              </a:ext>
            </a:extLst>
          </p:cNvPr>
          <p:cNvSpPr>
            <a:spLocks noGrp="1"/>
          </p:cNvSpPr>
          <p:nvPr>
            <p:ph type="body" sz="half" idx="2"/>
          </p:nvPr>
        </p:nvSpPr>
        <p:spPr>
          <a:xfrm>
            <a:off x="692825" y="2331720"/>
            <a:ext cx="3244096"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B22AB97-DBE3-0F46-A579-F68D6B99A2BA}"/>
              </a:ext>
            </a:extLst>
          </p:cNvPr>
          <p:cNvSpPr>
            <a:spLocks noGrp="1"/>
          </p:cNvSpPr>
          <p:nvPr>
            <p:ph type="dt" sz="half" idx="10"/>
          </p:nvPr>
        </p:nvSpPr>
        <p:spPr/>
        <p:txBody>
          <a:bodyPr/>
          <a:lstStyle/>
          <a:p>
            <a:fld id="{3134AC3F-D778-FC45-8775-4EE2B2D3837A}" type="datetimeFigureOut">
              <a:rPr lang="en-US" smtClean="0"/>
              <a:t>6/15/2020</a:t>
            </a:fld>
            <a:endParaRPr lang="en-US"/>
          </a:p>
        </p:txBody>
      </p:sp>
      <p:sp>
        <p:nvSpPr>
          <p:cNvPr id="6" name="Footer Placeholder 5">
            <a:extLst>
              <a:ext uri="{FF2B5EF4-FFF2-40B4-BE49-F238E27FC236}">
                <a16:creationId xmlns:a16="http://schemas.microsoft.com/office/drawing/2014/main" xmlns="" id="{D2A529B0-A1FA-634D-A414-8182437B5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34AAE1-F48B-6F49-9165-0BBAC1D860BA}"/>
              </a:ext>
            </a:extLst>
          </p:cNvPr>
          <p:cNvSpPr>
            <a:spLocks noGrp="1"/>
          </p:cNvSpPr>
          <p:nvPr>
            <p:ph type="sldNum" sz="quarter" idx="12"/>
          </p:nvPr>
        </p:nvSpPr>
        <p:spPr/>
        <p:txBody>
          <a:bodyPr/>
          <a:lstStyle/>
          <a:p>
            <a:fld id="{5C3F84BA-ECE2-6749-AA77-48FBE13D7DDF}" type="slidenum">
              <a:rPr lang="en-US" smtClean="0"/>
              <a:t>‹#›</a:t>
            </a:fld>
            <a:endParaRPr lang="en-US"/>
          </a:p>
        </p:txBody>
      </p:sp>
    </p:spTree>
    <p:extLst>
      <p:ext uri="{BB962C8B-B14F-4D97-AF65-F5344CB8AC3E}">
        <p14:creationId xmlns:p14="http://schemas.microsoft.com/office/powerpoint/2010/main" val="340134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BAB747E-90F7-A34F-A954-EF9ED6EC6CFC}"/>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F171CD9-1622-3341-9B72-762D2E0E98C2}"/>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3CFBF6-3AB9-6E4A-9B46-AEE180AF6A5C}"/>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3134AC3F-D778-FC45-8775-4EE2B2D3837A}" type="datetimeFigureOut">
              <a:rPr lang="en-US" smtClean="0"/>
              <a:t>6/15/2020</a:t>
            </a:fld>
            <a:endParaRPr lang="en-US"/>
          </a:p>
        </p:txBody>
      </p:sp>
      <p:sp>
        <p:nvSpPr>
          <p:cNvPr id="5" name="Footer Placeholder 4">
            <a:extLst>
              <a:ext uri="{FF2B5EF4-FFF2-40B4-BE49-F238E27FC236}">
                <a16:creationId xmlns:a16="http://schemas.microsoft.com/office/drawing/2014/main" xmlns="" id="{6962855D-E293-DD4D-BD42-E585B509FB12}"/>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1438053-393E-D24A-9C1F-796284BDFBC8}"/>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5C3F84BA-ECE2-6749-AA77-48FBE13D7DDF}" type="slidenum">
              <a:rPr lang="en-US" smtClean="0"/>
              <a:t>‹#›</a:t>
            </a:fld>
            <a:endParaRPr lang="en-US"/>
          </a:p>
        </p:txBody>
      </p:sp>
    </p:spTree>
    <p:extLst>
      <p:ext uri="{BB962C8B-B14F-4D97-AF65-F5344CB8AC3E}">
        <p14:creationId xmlns:p14="http://schemas.microsoft.com/office/powerpoint/2010/main" val="87055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10058400" cy="7769086"/>
          </a:xfrm>
          <a:prstGeom prst="rect">
            <a:avLst/>
          </a:prstGeom>
          <a:solidFill>
            <a:srgbClr val="E6E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152400"/>
            <a:ext cx="3371354" cy="1807997"/>
          </a:xfrm>
          <a:prstGeom prst="rect">
            <a:avLst/>
          </a:prstGeom>
        </p:spPr>
      </p:pic>
      <p:sp>
        <p:nvSpPr>
          <p:cNvPr id="7" name="TextBox 6"/>
          <p:cNvSpPr txBox="1"/>
          <p:nvPr/>
        </p:nvSpPr>
        <p:spPr>
          <a:xfrm>
            <a:off x="304800" y="152400"/>
            <a:ext cx="5196840" cy="1303206"/>
          </a:xfrm>
          <a:prstGeom prst="rect">
            <a:avLst/>
          </a:prstGeom>
        </p:spPr>
        <p:txBody>
          <a:bodyPr wrap="square" lIns="101882" tIns="50941" rIns="101882" bIns="50941" rtlCol="0">
            <a:spAutoFit/>
          </a:bodyPr>
          <a:lstStyle/>
          <a:p>
            <a:r>
              <a:rPr lang="en-US" sz="2500" dirty="0">
                <a:latin typeface="Arial Rounded MT Bold" pitchFamily="34" charset="0"/>
              </a:rPr>
              <a:t>Art With Elders </a:t>
            </a:r>
          </a:p>
          <a:p>
            <a:r>
              <a:rPr lang="en-US" sz="2500" dirty="0" err="1" smtClean="0">
                <a:latin typeface="Arial Rounded MT Bold" pitchFamily="34" charset="0"/>
              </a:rPr>
              <a:t>AWEsome</a:t>
            </a:r>
            <a:r>
              <a:rPr lang="en-US" sz="2500" dirty="0" smtClean="0">
                <a:latin typeface="Arial Rounded MT Bold" pitchFamily="34" charset="0"/>
              </a:rPr>
              <a:t> Art</a:t>
            </a:r>
            <a:r>
              <a:rPr lang="en-US" sz="2500" dirty="0">
                <a:latin typeface="Arial Rounded MT Bold" pitchFamily="34" charset="0"/>
              </a:rPr>
              <a:t> </a:t>
            </a:r>
            <a:r>
              <a:rPr lang="en-US" sz="2500" dirty="0" smtClean="0">
                <a:latin typeface="Arial Rounded MT Bold" pitchFamily="34" charset="0"/>
              </a:rPr>
              <a:t>with Darcie  </a:t>
            </a:r>
            <a:r>
              <a:rPr lang="en-US" sz="2500" dirty="0">
                <a:latin typeface="Arial Rounded MT Bold" pitchFamily="34" charset="0"/>
              </a:rPr>
              <a:t/>
            </a:r>
            <a:br>
              <a:rPr lang="en-US" sz="2500" dirty="0">
                <a:latin typeface="Arial Rounded MT Bold" pitchFamily="34" charset="0"/>
              </a:rPr>
            </a:br>
            <a:r>
              <a:rPr lang="en-US" sz="2500" dirty="0">
                <a:latin typeface="Arial Rounded MT Bold" pitchFamily="34" charset="0"/>
              </a:rPr>
              <a:t>www.artwithelders.org</a:t>
            </a:r>
          </a:p>
        </p:txBody>
      </p:sp>
      <p:sp>
        <p:nvSpPr>
          <p:cNvPr id="2" name="TextBox 1"/>
          <p:cNvSpPr txBox="1"/>
          <p:nvPr/>
        </p:nvSpPr>
        <p:spPr>
          <a:xfrm>
            <a:off x="670560" y="6781800"/>
            <a:ext cx="8702040" cy="923330"/>
          </a:xfrm>
          <a:prstGeom prst="rect">
            <a:avLst/>
          </a:prstGeom>
          <a:noFill/>
        </p:spPr>
        <p:txBody>
          <a:bodyPr wrap="square" rtlCol="0">
            <a:spAutoFit/>
          </a:bodyPr>
          <a:lstStyle/>
          <a:p>
            <a:pPr algn="ctr"/>
            <a:r>
              <a:rPr lang="en-US" sz="5200" b="1" dirty="0" smtClean="0"/>
              <a:t>Portraits: Drawing the Face</a:t>
            </a:r>
            <a:endParaRPr lang="en-US" sz="5200" b="1" dirty="0"/>
          </a:p>
        </p:txBody>
      </p:sp>
      <p:sp>
        <p:nvSpPr>
          <p:cNvPr id="5" name="Rectangle 4"/>
          <p:cNvSpPr/>
          <p:nvPr/>
        </p:nvSpPr>
        <p:spPr>
          <a:xfrm>
            <a:off x="1744980" y="6629400"/>
            <a:ext cx="6553200" cy="369332"/>
          </a:xfrm>
          <a:prstGeom prst="rect">
            <a:avLst/>
          </a:prstGeom>
        </p:spPr>
        <p:txBody>
          <a:bodyPr wrap="square">
            <a:spAutoFit/>
          </a:bodyPr>
          <a:lstStyle/>
          <a:p>
            <a:pPr algn="ctr"/>
            <a:r>
              <a:rPr lang="fr-FR" dirty="0" smtClean="0"/>
              <a:t>Portrait by Florent </a:t>
            </a:r>
            <a:r>
              <a:rPr lang="fr-FR" dirty="0" err="1" smtClean="0"/>
              <a:t>Farges</a:t>
            </a:r>
            <a:endParaRPr lang="en-US" dirty="0"/>
          </a:p>
        </p:txBody>
      </p:sp>
      <p:pic>
        <p:nvPicPr>
          <p:cNvPr id="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0960" t="20070" r="25227" b="13823"/>
          <a:stretch/>
        </p:blipFill>
        <p:spPr bwMode="auto">
          <a:xfrm>
            <a:off x="1253055" y="1570351"/>
            <a:ext cx="7527198" cy="492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426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777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0" y="609600"/>
            <a:ext cx="3657600" cy="707886"/>
          </a:xfrm>
          <a:prstGeom prst="rect">
            <a:avLst/>
          </a:prstGeom>
          <a:noFill/>
          <a:effectLst/>
        </p:spPr>
        <p:txBody>
          <a:bodyPr wrap="square" rtlCol="0">
            <a:spAutoFit/>
          </a:bodyPr>
          <a:lstStyle/>
          <a:p>
            <a:pPr algn="ctr"/>
            <a:r>
              <a:rPr lang="en-US" sz="4000" b="1" dirty="0" smtClean="0">
                <a:solidFill>
                  <a:srgbClr val="3B3838"/>
                </a:solidFill>
              </a:rPr>
              <a:t>Quotes</a:t>
            </a:r>
            <a:endParaRPr lang="en-US" sz="4000" b="1" dirty="0">
              <a:solidFill>
                <a:srgbClr val="3B3838"/>
              </a:solidFill>
            </a:endParaRPr>
          </a:p>
        </p:txBody>
      </p:sp>
      <p:sp>
        <p:nvSpPr>
          <p:cNvPr id="8" name="TextBox 7"/>
          <p:cNvSpPr txBox="1"/>
          <p:nvPr/>
        </p:nvSpPr>
        <p:spPr>
          <a:xfrm>
            <a:off x="533400" y="1676400"/>
            <a:ext cx="8839200" cy="5478423"/>
          </a:xfrm>
          <a:prstGeom prst="rect">
            <a:avLst/>
          </a:prstGeom>
          <a:noFill/>
          <a:effectLst/>
        </p:spPr>
        <p:txBody>
          <a:bodyPr wrap="square" rtlCol="0">
            <a:spAutoFit/>
          </a:bodyPr>
          <a:lstStyle/>
          <a:p>
            <a:r>
              <a:rPr lang="en-US" sz="2500" i="1" dirty="0" smtClean="0"/>
              <a:t>“</a:t>
            </a:r>
            <a:r>
              <a:rPr lang="en-US" sz="2500" i="1" dirty="0"/>
              <a:t>It's one thing to make a picture of what a person looks like, it's another thing to make a portrait of who they are.” </a:t>
            </a:r>
            <a:r>
              <a:rPr lang="en-US" sz="2500" i="1" dirty="0" smtClean="0"/>
              <a:t/>
            </a:r>
            <a:br>
              <a:rPr lang="en-US" sz="2500" i="1" dirty="0" smtClean="0"/>
            </a:br>
            <a:r>
              <a:rPr lang="en-US" sz="2500" dirty="0" smtClean="0"/>
              <a:t>— </a:t>
            </a:r>
            <a:r>
              <a:rPr lang="en-US" sz="2500" dirty="0"/>
              <a:t>Paul </a:t>
            </a:r>
            <a:r>
              <a:rPr lang="en-US" sz="2500" dirty="0" err="1" smtClean="0"/>
              <a:t>Caponigro</a:t>
            </a:r>
            <a:endParaRPr lang="en-US" sz="2500" dirty="0" smtClean="0"/>
          </a:p>
          <a:p>
            <a:endParaRPr lang="en-US" sz="2500" dirty="0"/>
          </a:p>
          <a:p>
            <a:r>
              <a:rPr lang="en-US" sz="2500" i="1" dirty="0"/>
              <a:t>“All my images are self-portraits, even when I'm not in them.”</a:t>
            </a:r>
          </a:p>
          <a:p>
            <a:r>
              <a:rPr lang="en-US" sz="2500" dirty="0"/>
              <a:t>― </a:t>
            </a:r>
            <a:r>
              <a:rPr lang="en-US" sz="2500" dirty="0" err="1"/>
              <a:t>Nuno</a:t>
            </a:r>
            <a:r>
              <a:rPr lang="en-US" sz="2500" dirty="0"/>
              <a:t> </a:t>
            </a:r>
            <a:r>
              <a:rPr lang="en-US" sz="2500" dirty="0" err="1"/>
              <a:t>Roque</a:t>
            </a:r>
            <a:endParaRPr lang="en-US" sz="2500" dirty="0" smtClean="0"/>
          </a:p>
          <a:p>
            <a:endParaRPr lang="en-US" sz="2500" dirty="0"/>
          </a:p>
          <a:p>
            <a:r>
              <a:rPr lang="en-US" sz="2500" i="1" dirty="0"/>
              <a:t>“The reason some portraits don't look true to life is that some people make no effort to resemble their pictures.”</a:t>
            </a:r>
          </a:p>
          <a:p>
            <a:r>
              <a:rPr lang="en-US" sz="2500" dirty="0"/>
              <a:t>― Salvador </a:t>
            </a:r>
            <a:r>
              <a:rPr lang="en-US" sz="2500" dirty="0" err="1"/>
              <a:t>Dalí</a:t>
            </a:r>
            <a:r>
              <a:rPr lang="en-US" sz="2500" dirty="0"/>
              <a:t> </a:t>
            </a:r>
            <a:endParaRPr lang="en-US" sz="2500" dirty="0" smtClean="0"/>
          </a:p>
          <a:p>
            <a:endParaRPr lang="en-US" sz="2500" dirty="0"/>
          </a:p>
          <a:p>
            <a:r>
              <a:rPr lang="en-US" sz="2500" i="1" dirty="0"/>
              <a:t>“A portrait is a painting in which there is something wrong with the mouth.” </a:t>
            </a:r>
            <a:r>
              <a:rPr lang="en-US" sz="2500" dirty="0"/>
              <a:t/>
            </a:r>
            <a:br>
              <a:rPr lang="en-US" sz="2500" dirty="0"/>
            </a:br>
            <a:r>
              <a:rPr lang="en-US" sz="2500" dirty="0"/>
              <a:t>― E. </a:t>
            </a:r>
            <a:r>
              <a:rPr lang="en-US" sz="2500" dirty="0" err="1"/>
              <a:t>Speicher</a:t>
            </a:r>
            <a:r>
              <a:rPr lang="en-US" sz="2500" dirty="0"/>
              <a:t> </a:t>
            </a:r>
            <a:endParaRPr lang="en-US" sz="2500" dirty="0" smtClean="0"/>
          </a:p>
        </p:txBody>
      </p:sp>
    </p:spTree>
    <p:extLst>
      <p:ext uri="{BB962C8B-B14F-4D97-AF65-F5344CB8AC3E}">
        <p14:creationId xmlns:p14="http://schemas.microsoft.com/office/powerpoint/2010/main" val="137230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58400" cy="7772400"/>
          </a:xfrm>
          <a:prstGeom prst="rect">
            <a:avLst/>
          </a:prstGeom>
          <a:solidFill>
            <a:srgbClr val="2F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685800"/>
            <a:ext cx="8534400" cy="769441"/>
          </a:xfrm>
          <a:prstGeom prst="rect">
            <a:avLst/>
          </a:prstGeom>
          <a:noFill/>
        </p:spPr>
        <p:txBody>
          <a:bodyPr wrap="square" rtlCol="0">
            <a:spAutoFit/>
          </a:bodyPr>
          <a:lstStyle/>
          <a:p>
            <a:r>
              <a:rPr lang="en-US" sz="4400" b="1" dirty="0" smtClean="0">
                <a:solidFill>
                  <a:schemeClr val="bg1"/>
                </a:solidFill>
              </a:rPr>
              <a:t>Portraits: Drawing the Face</a:t>
            </a:r>
            <a:endParaRPr lang="en-US" sz="4400" b="1" dirty="0">
              <a:solidFill>
                <a:schemeClr val="bg1"/>
              </a:solidFill>
            </a:endParaRPr>
          </a:p>
        </p:txBody>
      </p:sp>
      <p:sp>
        <p:nvSpPr>
          <p:cNvPr id="6" name="TextBox 5"/>
          <p:cNvSpPr txBox="1"/>
          <p:nvPr/>
        </p:nvSpPr>
        <p:spPr>
          <a:xfrm>
            <a:off x="685800" y="1718094"/>
            <a:ext cx="8803342" cy="5262979"/>
          </a:xfrm>
          <a:prstGeom prst="rect">
            <a:avLst/>
          </a:prstGeom>
          <a:noFill/>
        </p:spPr>
        <p:txBody>
          <a:bodyPr wrap="square" rtlCol="0">
            <a:spAutoFit/>
          </a:bodyPr>
          <a:lstStyle/>
          <a:p>
            <a:r>
              <a:rPr lang="en-US" sz="2800" b="1" dirty="0" smtClean="0">
                <a:solidFill>
                  <a:schemeClr val="bg1"/>
                </a:solidFill>
              </a:rPr>
              <a:t>Prepare: </a:t>
            </a:r>
          </a:p>
          <a:p>
            <a:r>
              <a:rPr lang="en-US" sz="2800" dirty="0" smtClean="0">
                <a:solidFill>
                  <a:schemeClr val="bg1"/>
                </a:solidFill>
              </a:rPr>
              <a:t>We will be learning the basics of drawing a face. You can use the image I have provided (attached), or you can supply your own image</a:t>
            </a:r>
            <a:r>
              <a:rPr lang="en-US" sz="2800" dirty="0">
                <a:solidFill>
                  <a:schemeClr val="bg1"/>
                </a:solidFill>
              </a:rPr>
              <a:t>. </a:t>
            </a:r>
            <a:r>
              <a:rPr lang="en-US" sz="2800" dirty="0" smtClean="0">
                <a:solidFill>
                  <a:schemeClr val="bg1"/>
                </a:solidFill>
              </a:rPr>
              <a:t>If you can print out the images at the size you want for your drawing, that is best. We will </a:t>
            </a:r>
            <a:r>
              <a:rPr lang="en-US" sz="2800" dirty="0">
                <a:solidFill>
                  <a:schemeClr val="bg1"/>
                </a:solidFill>
              </a:rPr>
              <a:t>just be using a </a:t>
            </a:r>
            <a:r>
              <a:rPr lang="en-US" sz="2800" dirty="0" smtClean="0">
                <a:solidFill>
                  <a:schemeClr val="bg1"/>
                </a:solidFill>
              </a:rPr>
              <a:t>pencil, eraser, </a:t>
            </a:r>
            <a:r>
              <a:rPr lang="en-US" sz="2800" dirty="0">
                <a:solidFill>
                  <a:schemeClr val="bg1"/>
                </a:solidFill>
              </a:rPr>
              <a:t>and a </a:t>
            </a:r>
            <a:r>
              <a:rPr lang="en-US" sz="2800" dirty="0" smtClean="0">
                <a:solidFill>
                  <a:schemeClr val="bg1"/>
                </a:solidFill>
              </a:rPr>
              <a:t>ruler for this lesson. </a:t>
            </a:r>
          </a:p>
          <a:p>
            <a:endParaRPr lang="en-US" sz="2800" dirty="0">
              <a:solidFill>
                <a:schemeClr val="bg1"/>
              </a:solidFill>
            </a:endParaRPr>
          </a:p>
          <a:p>
            <a:r>
              <a:rPr lang="en-US" sz="2800" b="1" dirty="0" smtClean="0">
                <a:solidFill>
                  <a:schemeClr val="bg1"/>
                </a:solidFill>
              </a:rPr>
              <a:t>Class time: </a:t>
            </a:r>
          </a:p>
          <a:p>
            <a:r>
              <a:rPr lang="en-US" sz="2800" dirty="0" smtClean="0">
                <a:solidFill>
                  <a:schemeClr val="bg1"/>
                </a:solidFill>
              </a:rPr>
              <a:t>First, we will look at </a:t>
            </a:r>
            <a:r>
              <a:rPr lang="en-US" sz="2800" dirty="0">
                <a:solidFill>
                  <a:schemeClr val="bg1"/>
                </a:solidFill>
              </a:rPr>
              <a:t>proportions of the </a:t>
            </a:r>
            <a:r>
              <a:rPr lang="en-US" sz="2800" dirty="0" smtClean="0">
                <a:solidFill>
                  <a:schemeClr val="bg1"/>
                </a:solidFill>
              </a:rPr>
              <a:t>face, then, discuss drawing using a grid, blind contour, and finally consider volume and shading. Drawing from my image or yours, we will try to capture a likeness of our source photo. </a:t>
            </a:r>
            <a:endParaRPr lang="en-US" sz="2800" dirty="0">
              <a:solidFill>
                <a:schemeClr val="bg1"/>
              </a:solidFill>
            </a:endParaRPr>
          </a:p>
        </p:txBody>
      </p:sp>
    </p:spTree>
    <p:extLst>
      <p:ext uri="{BB962C8B-B14F-4D97-AF65-F5344CB8AC3E}">
        <p14:creationId xmlns:p14="http://schemas.microsoft.com/office/powerpoint/2010/main" val="197376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4114800" cy="461665"/>
          </a:xfrm>
          <a:prstGeom prst="rect">
            <a:avLst/>
          </a:prstGeom>
          <a:noFill/>
        </p:spPr>
        <p:txBody>
          <a:bodyPr wrap="square" rtlCol="0">
            <a:spAutoFit/>
          </a:bodyPr>
          <a:lstStyle/>
          <a:p>
            <a:r>
              <a:rPr lang="en-US" sz="2400" b="1" dirty="0" smtClean="0"/>
              <a:t>Inspiration</a:t>
            </a:r>
            <a:endParaRPr lang="en-US" sz="24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747" y="914400"/>
            <a:ext cx="4495800" cy="620420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1" y="1570194"/>
            <a:ext cx="4892615" cy="4892615"/>
          </a:xfrm>
          <a:prstGeom prst="rect">
            <a:avLst/>
          </a:prstGeom>
        </p:spPr>
      </p:pic>
    </p:spTree>
    <p:extLst>
      <p:ext uri="{BB962C8B-B14F-4D97-AF65-F5344CB8AC3E}">
        <p14:creationId xmlns:p14="http://schemas.microsoft.com/office/powerpoint/2010/main" val="365308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5638800" cy="461665"/>
          </a:xfrm>
          <a:prstGeom prst="rect">
            <a:avLst/>
          </a:prstGeom>
          <a:noFill/>
        </p:spPr>
        <p:txBody>
          <a:bodyPr wrap="square" rtlCol="0">
            <a:spAutoFit/>
          </a:bodyPr>
          <a:lstStyle/>
          <a:p>
            <a:r>
              <a:rPr lang="en-US" sz="2400" b="1" dirty="0" smtClean="0"/>
              <a:t>Inspiration</a:t>
            </a:r>
            <a:endParaRPr lang="en-US" sz="2400" b="1"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3196" t="12568"/>
          <a:stretch/>
        </p:blipFill>
        <p:spPr>
          <a:xfrm>
            <a:off x="0" y="2986830"/>
            <a:ext cx="3581400" cy="472316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295400"/>
            <a:ext cx="3048000" cy="45803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962" y="0"/>
            <a:ext cx="3460437" cy="4495800"/>
          </a:xfrm>
          <a:prstGeom prst="rect">
            <a:avLst/>
          </a:prstGeom>
        </p:spPr>
      </p:pic>
    </p:spTree>
    <p:extLst>
      <p:ext uri="{BB962C8B-B14F-4D97-AF65-F5344CB8AC3E}">
        <p14:creationId xmlns:p14="http://schemas.microsoft.com/office/powerpoint/2010/main" val="122651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4572000" cy="461665"/>
          </a:xfrm>
          <a:prstGeom prst="rect">
            <a:avLst/>
          </a:prstGeom>
          <a:noFill/>
        </p:spPr>
        <p:txBody>
          <a:bodyPr wrap="square" rtlCol="0">
            <a:spAutoFit/>
          </a:bodyPr>
          <a:lstStyle/>
          <a:p>
            <a:r>
              <a:rPr lang="en-US" sz="2400" b="1" dirty="0" smtClean="0"/>
              <a:t>Inspiration</a:t>
            </a:r>
            <a:endParaRPr lang="en-US" sz="24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74" r="12879"/>
          <a:stretch/>
        </p:blipFill>
        <p:spPr>
          <a:xfrm>
            <a:off x="5181600" y="933379"/>
            <a:ext cx="4760139" cy="59023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5029200" cy="3708849"/>
          </a:xfrm>
          <a:prstGeom prst="rect">
            <a:avLst/>
          </a:prstGeom>
        </p:spPr>
      </p:pic>
    </p:spTree>
    <p:extLst>
      <p:ext uri="{BB962C8B-B14F-4D97-AF65-F5344CB8AC3E}">
        <p14:creationId xmlns:p14="http://schemas.microsoft.com/office/powerpoint/2010/main" val="2783097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71735"/>
            <a:ext cx="4343400" cy="461665"/>
          </a:xfrm>
          <a:prstGeom prst="rect">
            <a:avLst/>
          </a:prstGeom>
          <a:noFill/>
        </p:spPr>
        <p:txBody>
          <a:bodyPr wrap="square" rtlCol="0">
            <a:spAutoFit/>
          </a:bodyPr>
          <a:lstStyle/>
          <a:p>
            <a:r>
              <a:rPr lang="en-US" sz="2400" b="1" dirty="0" smtClean="0"/>
              <a:t>Inspiration – </a:t>
            </a:r>
            <a:r>
              <a:rPr lang="en-US" sz="2400" b="1" dirty="0" err="1" smtClean="0"/>
              <a:t>Florent</a:t>
            </a:r>
            <a:r>
              <a:rPr lang="en-US" sz="2400" b="1" dirty="0" smtClean="0"/>
              <a:t> </a:t>
            </a:r>
            <a:r>
              <a:rPr lang="en-US" sz="2400" b="1" dirty="0" err="1" smtClean="0"/>
              <a:t>Farges</a:t>
            </a:r>
            <a:endParaRPr lang="en-US" sz="2400" b="1"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0960" t="20070" r="25227" b="13823"/>
          <a:stretch/>
        </p:blipFill>
        <p:spPr bwMode="auto">
          <a:xfrm>
            <a:off x="483079" y="828136"/>
            <a:ext cx="9094138" cy="595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6998315"/>
            <a:ext cx="8690460" cy="461665"/>
          </a:xfrm>
          <a:prstGeom prst="rect">
            <a:avLst/>
          </a:prstGeom>
          <a:noFill/>
        </p:spPr>
        <p:txBody>
          <a:bodyPr wrap="square" rtlCol="0">
            <a:spAutoFit/>
          </a:bodyPr>
          <a:lstStyle/>
          <a:p>
            <a:r>
              <a:rPr lang="en-US" sz="2400" dirty="0"/>
              <a:t>https://www.youtube.com/watch?v=OxWNzQmg5Ac&amp;t=639s</a:t>
            </a:r>
          </a:p>
        </p:txBody>
      </p:sp>
    </p:spTree>
    <p:extLst>
      <p:ext uri="{BB962C8B-B14F-4D97-AF65-F5344CB8AC3E}">
        <p14:creationId xmlns:p14="http://schemas.microsoft.com/office/powerpoint/2010/main" val="2418025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D5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5943600" cy="461665"/>
          </a:xfrm>
          <a:prstGeom prst="rect">
            <a:avLst/>
          </a:prstGeom>
          <a:noFill/>
        </p:spPr>
        <p:txBody>
          <a:bodyPr wrap="square" rtlCol="0">
            <a:spAutoFit/>
          </a:bodyPr>
          <a:lstStyle/>
          <a:p>
            <a:r>
              <a:rPr lang="en-US" sz="2400" b="1" dirty="0" smtClean="0"/>
              <a:t>Drawing the Face - Proportions</a:t>
            </a:r>
            <a:endParaRPr lang="en-US" sz="2400" b="1" dirty="0"/>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7026" r="9056" b="18039"/>
          <a:stretch/>
        </p:blipFill>
        <p:spPr>
          <a:xfrm>
            <a:off x="2180176" y="762000"/>
            <a:ext cx="6179079" cy="6815188"/>
          </a:xfrm>
          <a:prstGeom prst="rect">
            <a:avLst/>
          </a:prstGeom>
        </p:spPr>
      </p:pic>
    </p:spTree>
    <p:extLst>
      <p:ext uri="{BB962C8B-B14F-4D97-AF65-F5344CB8AC3E}">
        <p14:creationId xmlns:p14="http://schemas.microsoft.com/office/powerpoint/2010/main" val="2528972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D5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5943600" cy="461665"/>
          </a:xfrm>
          <a:prstGeom prst="rect">
            <a:avLst/>
          </a:prstGeom>
          <a:noFill/>
        </p:spPr>
        <p:txBody>
          <a:bodyPr wrap="square" rtlCol="0">
            <a:spAutoFit/>
          </a:bodyPr>
          <a:lstStyle/>
          <a:p>
            <a:r>
              <a:rPr lang="en-US" sz="2400" b="1" dirty="0" smtClean="0"/>
              <a:t>Drawing the Face - Proportions</a:t>
            </a:r>
            <a:endParaRPr lang="en-US" sz="2400" b="1" dirty="0"/>
          </a:p>
        </p:txBody>
      </p:sp>
      <p:grpSp>
        <p:nvGrpSpPr>
          <p:cNvPr id="3" name="Group 2"/>
          <p:cNvGrpSpPr/>
          <p:nvPr/>
        </p:nvGrpSpPr>
        <p:grpSpPr>
          <a:xfrm>
            <a:off x="1295400" y="762000"/>
            <a:ext cx="7063855" cy="6815188"/>
            <a:chOff x="1308180" y="1295400"/>
            <a:chExt cx="6589973" cy="6357988"/>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7026" r="9056" b="18039"/>
            <a:stretch/>
          </p:blipFill>
          <p:spPr>
            <a:xfrm>
              <a:off x="2133600" y="1295400"/>
              <a:ext cx="5764553" cy="6357988"/>
            </a:xfrm>
            <a:prstGeom prst="rect">
              <a:avLst/>
            </a:prstGeom>
          </p:spPr>
        </p:pic>
        <p:sp>
          <p:nvSpPr>
            <p:cNvPr id="2" name="Rectangle 1"/>
            <p:cNvSpPr/>
            <p:nvPr/>
          </p:nvSpPr>
          <p:spPr>
            <a:xfrm>
              <a:off x="1308180" y="1447800"/>
              <a:ext cx="990600" cy="225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08180" y="3700549"/>
              <a:ext cx="990600" cy="1633450"/>
            </a:xfrm>
            <a:prstGeom prst="rect">
              <a:avLst/>
            </a:prstGeom>
            <a:solidFill>
              <a:srgbClr val="ECE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08180" y="5334000"/>
              <a:ext cx="990600" cy="8758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08180" y="6211056"/>
              <a:ext cx="990600" cy="823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74557" y="762000"/>
            <a:ext cx="8012243" cy="6542241"/>
            <a:chOff x="674557" y="762000"/>
            <a:chExt cx="8012243" cy="6542241"/>
          </a:xfrm>
        </p:grpSpPr>
        <p:cxnSp>
          <p:nvCxnSpPr>
            <p:cNvPr id="12" name="Straight Connector 11"/>
            <p:cNvCxnSpPr/>
            <p:nvPr/>
          </p:nvCxnSpPr>
          <p:spPr>
            <a:xfrm>
              <a:off x="1447800" y="3340102"/>
              <a:ext cx="5867400"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7800" y="5091013"/>
              <a:ext cx="5867400"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6029879"/>
              <a:ext cx="5867400"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48200" y="762000"/>
              <a:ext cx="0" cy="6542241"/>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67000" y="925359"/>
              <a:ext cx="3962400" cy="5988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74557" y="3792511"/>
              <a:ext cx="8012243" cy="21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838200" y="925359"/>
            <a:ext cx="228600" cy="2994371"/>
          </a:xfrm>
          <a:prstGeom prst="rect">
            <a:avLst/>
          </a:prstGeom>
          <a:solidFill>
            <a:schemeClr val="accent4"/>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38200" y="3939829"/>
            <a:ext cx="228600" cy="2994371"/>
          </a:xfrm>
          <a:prstGeom prst="rect">
            <a:avLst/>
          </a:prstGeom>
          <a:solidFill>
            <a:schemeClr val="accent4"/>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215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D5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38" y="681000"/>
            <a:ext cx="5928362" cy="6710400"/>
          </a:xfrm>
          <a:prstGeom prst="rect">
            <a:avLst/>
          </a:prstGeom>
        </p:spPr>
      </p:pic>
      <p:sp>
        <p:nvSpPr>
          <p:cNvPr id="8" name="TextBox 7"/>
          <p:cNvSpPr txBox="1"/>
          <p:nvPr/>
        </p:nvSpPr>
        <p:spPr>
          <a:xfrm>
            <a:off x="152400" y="71735"/>
            <a:ext cx="5943600" cy="461665"/>
          </a:xfrm>
          <a:prstGeom prst="rect">
            <a:avLst/>
          </a:prstGeom>
          <a:noFill/>
        </p:spPr>
        <p:txBody>
          <a:bodyPr wrap="square" rtlCol="0">
            <a:spAutoFit/>
          </a:bodyPr>
          <a:lstStyle/>
          <a:p>
            <a:r>
              <a:rPr lang="en-US" sz="2400" b="1" dirty="0" smtClean="0"/>
              <a:t>Drawing the Face - Proportions</a:t>
            </a:r>
            <a:endParaRPr lang="en-US" sz="2400" b="1" dirty="0"/>
          </a:p>
        </p:txBody>
      </p:sp>
    </p:spTree>
    <p:extLst>
      <p:ext uri="{BB962C8B-B14F-4D97-AF65-F5344CB8AC3E}">
        <p14:creationId xmlns:p14="http://schemas.microsoft.com/office/powerpoint/2010/main" val="912665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D5D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426"/>
          <a:stretch/>
        </p:blipFill>
        <p:spPr>
          <a:xfrm>
            <a:off x="347487" y="822240"/>
            <a:ext cx="9388859" cy="6096397"/>
          </a:xfrm>
          <a:prstGeom prst="rect">
            <a:avLst/>
          </a:prstGeom>
        </p:spPr>
      </p:pic>
      <p:sp>
        <p:nvSpPr>
          <p:cNvPr id="6" name="TextBox 5"/>
          <p:cNvSpPr txBox="1"/>
          <p:nvPr/>
        </p:nvSpPr>
        <p:spPr>
          <a:xfrm>
            <a:off x="152400" y="71735"/>
            <a:ext cx="5943600" cy="461665"/>
          </a:xfrm>
          <a:prstGeom prst="rect">
            <a:avLst/>
          </a:prstGeom>
          <a:noFill/>
        </p:spPr>
        <p:txBody>
          <a:bodyPr wrap="square" rtlCol="0">
            <a:spAutoFit/>
          </a:bodyPr>
          <a:lstStyle/>
          <a:p>
            <a:r>
              <a:rPr lang="en-US" sz="2400" b="1" dirty="0" smtClean="0"/>
              <a:t>Drawing the Face - Proportions</a:t>
            </a:r>
            <a:endParaRPr lang="en-US" sz="2400" b="1" dirty="0"/>
          </a:p>
        </p:txBody>
      </p:sp>
    </p:spTree>
    <p:extLst>
      <p:ext uri="{BB962C8B-B14F-4D97-AF65-F5344CB8AC3E}">
        <p14:creationId xmlns:p14="http://schemas.microsoft.com/office/powerpoint/2010/main" val="49120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rgbClr val="C7C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15" name="TextBox 14"/>
          <p:cNvSpPr txBox="1"/>
          <p:nvPr/>
        </p:nvSpPr>
        <p:spPr>
          <a:xfrm>
            <a:off x="2849880" y="1066800"/>
            <a:ext cx="1143000" cy="369332"/>
          </a:xfrm>
          <a:prstGeom prst="rect">
            <a:avLst/>
          </a:prstGeom>
          <a:noFill/>
        </p:spPr>
        <p:txBody>
          <a:bodyPr wrap="square" rtlCol="0">
            <a:spAutoFit/>
          </a:bodyPr>
          <a:lstStyle/>
          <a:p>
            <a:pPr algn="r"/>
            <a:r>
              <a:rPr lang="en-US" dirty="0" smtClean="0"/>
              <a:t>Kay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 y="1600200"/>
            <a:ext cx="3840480" cy="45162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235" y="381000"/>
            <a:ext cx="5592565" cy="7010400"/>
          </a:xfrm>
          <a:prstGeom prst="rect">
            <a:avLst/>
          </a:prstGeom>
        </p:spPr>
      </p:pic>
    </p:spTree>
    <p:extLst>
      <p:ext uri="{BB962C8B-B14F-4D97-AF65-F5344CB8AC3E}">
        <p14:creationId xmlns:p14="http://schemas.microsoft.com/office/powerpoint/2010/main" val="4033387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2F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5943600" cy="461665"/>
          </a:xfrm>
          <a:prstGeom prst="rect">
            <a:avLst/>
          </a:prstGeom>
          <a:noFill/>
        </p:spPr>
        <p:txBody>
          <a:bodyPr wrap="square" rtlCol="0">
            <a:spAutoFit/>
          </a:bodyPr>
          <a:lstStyle/>
          <a:p>
            <a:r>
              <a:rPr lang="en-US" sz="2400" b="1" dirty="0" smtClean="0">
                <a:solidFill>
                  <a:schemeClr val="bg1"/>
                </a:solidFill>
              </a:rPr>
              <a:t>Drawing the Face – Grid Lines</a:t>
            </a:r>
            <a:endParaRPr lang="en-US" sz="24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275"/>
            <a:ext cx="10058400" cy="5657850"/>
          </a:xfrm>
          <a:prstGeom prst="rect">
            <a:avLst/>
          </a:prstGeom>
        </p:spPr>
      </p:pic>
    </p:spTree>
    <p:extLst>
      <p:ext uri="{BB962C8B-B14F-4D97-AF65-F5344CB8AC3E}">
        <p14:creationId xmlns:p14="http://schemas.microsoft.com/office/powerpoint/2010/main" val="252644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0058400" cy="7772399"/>
          </a:xfrm>
          <a:prstGeom prst="rect">
            <a:avLst/>
          </a:prstGeom>
          <a:solidFill>
            <a:srgbClr val="2F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71735"/>
            <a:ext cx="6934200" cy="461665"/>
          </a:xfrm>
          <a:prstGeom prst="rect">
            <a:avLst/>
          </a:prstGeom>
          <a:noFill/>
        </p:spPr>
        <p:txBody>
          <a:bodyPr wrap="square" rtlCol="0">
            <a:spAutoFit/>
          </a:bodyPr>
          <a:lstStyle/>
          <a:p>
            <a:r>
              <a:rPr lang="en-US" sz="2400" b="1" dirty="0">
                <a:solidFill>
                  <a:schemeClr val="bg1"/>
                </a:solidFill>
              </a:rPr>
              <a:t>Drawing the Face </a:t>
            </a:r>
            <a:r>
              <a:rPr lang="en-US" sz="2400" b="1" dirty="0" smtClean="0">
                <a:solidFill>
                  <a:schemeClr val="bg1"/>
                </a:solidFill>
              </a:rPr>
              <a:t>– Circle Line Art School</a:t>
            </a:r>
            <a:endParaRPr lang="en-US" sz="2400" b="1" dirty="0">
              <a:solidFill>
                <a:schemeClr val="bg1"/>
              </a:solidFill>
            </a:endParaRPr>
          </a:p>
        </p:txBody>
      </p:sp>
      <p:sp>
        <p:nvSpPr>
          <p:cNvPr id="6" name="TextBox 5"/>
          <p:cNvSpPr txBox="1"/>
          <p:nvPr/>
        </p:nvSpPr>
        <p:spPr>
          <a:xfrm>
            <a:off x="152400" y="6998315"/>
            <a:ext cx="8690460" cy="461665"/>
          </a:xfrm>
          <a:prstGeom prst="rect">
            <a:avLst/>
          </a:prstGeom>
          <a:noFill/>
        </p:spPr>
        <p:txBody>
          <a:bodyPr wrap="square" rtlCol="0">
            <a:spAutoFit/>
          </a:bodyPr>
          <a:lstStyle/>
          <a:p>
            <a:r>
              <a:rPr lang="en-US" sz="2400" b="1" dirty="0">
                <a:solidFill>
                  <a:schemeClr val="bg1"/>
                </a:solidFill>
              </a:rPr>
              <a:t>https://www.youtube.com/watch?v=f1ElsMqE8uE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655"/>
            <a:ext cx="10058400" cy="565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834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E2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7620000" cy="461665"/>
          </a:xfrm>
          <a:prstGeom prst="rect">
            <a:avLst/>
          </a:prstGeom>
          <a:noFill/>
        </p:spPr>
        <p:txBody>
          <a:bodyPr wrap="square" rtlCol="0">
            <a:spAutoFit/>
          </a:bodyPr>
          <a:lstStyle/>
          <a:p>
            <a:r>
              <a:rPr lang="en-US" sz="2400" b="1" dirty="0"/>
              <a:t>Drawing the </a:t>
            </a:r>
            <a:r>
              <a:rPr lang="en-US" sz="2400" b="1" dirty="0" smtClean="0"/>
              <a:t>Face – Proportion and Shading</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21" y="920001"/>
            <a:ext cx="8318958" cy="6395199"/>
          </a:xfrm>
          <a:prstGeom prst="rect">
            <a:avLst/>
          </a:prstGeom>
        </p:spPr>
      </p:pic>
    </p:spTree>
    <p:extLst>
      <p:ext uri="{BB962C8B-B14F-4D97-AF65-F5344CB8AC3E}">
        <p14:creationId xmlns:p14="http://schemas.microsoft.com/office/powerpoint/2010/main" val="4278463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778650"/>
            <a:ext cx="8817000" cy="6612750"/>
          </a:xfrm>
          <a:prstGeom prst="rect">
            <a:avLst/>
          </a:prstGeom>
        </p:spPr>
      </p:pic>
      <p:sp>
        <p:nvSpPr>
          <p:cNvPr id="6" name="TextBox 5"/>
          <p:cNvSpPr txBox="1"/>
          <p:nvPr/>
        </p:nvSpPr>
        <p:spPr>
          <a:xfrm>
            <a:off x="152400" y="71735"/>
            <a:ext cx="7620000" cy="461665"/>
          </a:xfrm>
          <a:prstGeom prst="rect">
            <a:avLst/>
          </a:prstGeom>
          <a:noFill/>
        </p:spPr>
        <p:txBody>
          <a:bodyPr wrap="square" rtlCol="0">
            <a:spAutoFit/>
          </a:bodyPr>
          <a:lstStyle/>
          <a:p>
            <a:r>
              <a:rPr lang="en-US" sz="2400" b="1" dirty="0"/>
              <a:t>Drawing the </a:t>
            </a:r>
            <a:r>
              <a:rPr lang="en-US" sz="2400" b="1" dirty="0" smtClean="0"/>
              <a:t>Face – Shading</a:t>
            </a:r>
            <a:endParaRPr lang="en-US" sz="2400" b="1" dirty="0"/>
          </a:p>
        </p:txBody>
      </p:sp>
    </p:spTree>
    <p:extLst>
      <p:ext uri="{BB962C8B-B14F-4D97-AF65-F5344CB8AC3E}">
        <p14:creationId xmlns:p14="http://schemas.microsoft.com/office/powerpoint/2010/main" val="880201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71735"/>
            <a:ext cx="9582308" cy="461665"/>
          </a:xfrm>
          <a:prstGeom prst="rect">
            <a:avLst/>
          </a:prstGeom>
          <a:noFill/>
        </p:spPr>
        <p:txBody>
          <a:bodyPr wrap="square" rtlCol="0">
            <a:spAutoFit/>
          </a:bodyPr>
          <a:lstStyle/>
          <a:p>
            <a:r>
              <a:rPr lang="en-US" sz="2400" b="1" dirty="0"/>
              <a:t>Drawing the </a:t>
            </a:r>
            <a:r>
              <a:rPr lang="en-US" sz="2400" b="1" dirty="0" smtClean="0"/>
              <a:t>Face – Blind Contour – Draw without looking at your paper</a:t>
            </a:r>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90" y="4572000"/>
            <a:ext cx="4998808" cy="297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09600"/>
            <a:ext cx="3257708" cy="513225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093" t="7357" r="5502" b="7987"/>
          <a:stretch/>
        </p:blipFill>
        <p:spPr>
          <a:xfrm>
            <a:off x="3502205" y="609599"/>
            <a:ext cx="2777825" cy="38322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140" r="4667"/>
          <a:stretch/>
        </p:blipFill>
        <p:spPr>
          <a:xfrm>
            <a:off x="552090" y="609600"/>
            <a:ext cx="2743201" cy="3832259"/>
          </a:xfrm>
          <a:prstGeom prst="rect">
            <a:avLst/>
          </a:prstGeom>
        </p:spPr>
      </p:pic>
    </p:spTree>
    <p:extLst>
      <p:ext uri="{BB962C8B-B14F-4D97-AF65-F5344CB8AC3E}">
        <p14:creationId xmlns:p14="http://schemas.microsoft.com/office/powerpoint/2010/main" val="4091488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0058400" cy="7769086"/>
          </a:xfrm>
          <a:prstGeom prst="rect">
            <a:avLst/>
          </a:prstGeom>
          <a:solidFill>
            <a:srgbClr val="2F8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71735"/>
            <a:ext cx="9906000" cy="830997"/>
          </a:xfrm>
          <a:prstGeom prst="rect">
            <a:avLst/>
          </a:prstGeom>
          <a:noFill/>
        </p:spPr>
        <p:txBody>
          <a:bodyPr wrap="square" rtlCol="0">
            <a:spAutoFit/>
          </a:bodyPr>
          <a:lstStyle/>
          <a:p>
            <a:r>
              <a:rPr lang="en-US" sz="2400" b="1" dirty="0" smtClean="0">
                <a:solidFill>
                  <a:schemeClr val="bg1"/>
                </a:solidFill>
              </a:rPr>
              <a:t>Source Material </a:t>
            </a:r>
            <a:br>
              <a:rPr lang="en-US" sz="2400" b="1" dirty="0" smtClean="0">
                <a:solidFill>
                  <a:schemeClr val="bg1"/>
                </a:solidFill>
              </a:rPr>
            </a:br>
            <a:r>
              <a:rPr lang="en-US" sz="2400" b="1" dirty="0" smtClean="0">
                <a:solidFill>
                  <a:schemeClr val="bg1"/>
                </a:solidFill>
              </a:rPr>
              <a:t>AWE Program Artist Richard Williams – Photo by Guy Poole</a:t>
            </a:r>
            <a:endParaRPr lang="en-US" sz="24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066800"/>
            <a:ext cx="7636934" cy="6248400"/>
          </a:xfrm>
          <a:prstGeom prst="rect">
            <a:avLst/>
          </a:prstGeom>
        </p:spPr>
      </p:pic>
    </p:spTree>
    <p:extLst>
      <p:ext uri="{BB962C8B-B14F-4D97-AF65-F5344CB8AC3E}">
        <p14:creationId xmlns:p14="http://schemas.microsoft.com/office/powerpoint/2010/main" val="1587792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058400" cy="7769086"/>
          </a:xfrm>
          <a:prstGeom prst="rect">
            <a:avLst/>
          </a:prstGeom>
          <a:solidFill>
            <a:srgbClr val="ECE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6360" y="1959888"/>
            <a:ext cx="9275088" cy="5355312"/>
          </a:xfrm>
          <a:prstGeom prst="rect">
            <a:avLst/>
          </a:prstGeom>
          <a:noFill/>
        </p:spPr>
        <p:txBody>
          <a:bodyPr wrap="square" rtlCol="0">
            <a:spAutoFit/>
          </a:bodyPr>
          <a:lstStyle/>
          <a:p>
            <a:r>
              <a:rPr lang="en-US" b="1" dirty="0" smtClean="0"/>
              <a:t>Exhibitions</a:t>
            </a:r>
          </a:p>
          <a:p>
            <a:endParaRPr lang="en-US" dirty="0"/>
          </a:p>
          <a:p>
            <a:r>
              <a:rPr lang="en-US" dirty="0" smtClean="0"/>
              <a:t>Take the best photo of your work that you can.</a:t>
            </a:r>
          </a:p>
          <a:p>
            <a:r>
              <a:rPr lang="en-US" dirty="0" smtClean="0"/>
              <a:t> </a:t>
            </a:r>
          </a:p>
          <a:p>
            <a:r>
              <a:rPr lang="en-US" dirty="0" smtClean="0"/>
              <a:t>Take a pic of you with your work. </a:t>
            </a:r>
          </a:p>
          <a:p>
            <a:endParaRPr lang="en-US" dirty="0" smtClean="0"/>
          </a:p>
          <a:p>
            <a:r>
              <a:rPr lang="en-US" dirty="0" smtClean="0"/>
              <a:t>Send me a photo of yourself that will represent you with your work, head and shoulders.</a:t>
            </a:r>
          </a:p>
          <a:p>
            <a:endParaRPr lang="en-US" dirty="0"/>
          </a:p>
          <a:p>
            <a:r>
              <a:rPr lang="en-US" dirty="0" smtClean="0"/>
              <a:t>Create a brief biography and/or artist’s statement.</a:t>
            </a:r>
          </a:p>
          <a:p>
            <a:r>
              <a:rPr lang="en-US" dirty="0" smtClean="0"/>
              <a:t>For example</a:t>
            </a:r>
            <a:r>
              <a:rPr lang="en-US" dirty="0"/>
              <a:t>: Susan has been an enthusiastic part of the AWE class and exhibits over the last several years. She is experienced in pottery, but has embraced art making through drawing, watercolor, and acrylics in the AWE art class. She is a resident of our partner community, Vallejo Hills.</a:t>
            </a:r>
            <a:endParaRPr lang="en-US" dirty="0" smtClean="0"/>
          </a:p>
          <a:p>
            <a:endParaRPr lang="en-US" dirty="0" smtClean="0"/>
          </a:p>
          <a:p>
            <a:r>
              <a:rPr lang="en-US" dirty="0" smtClean="0"/>
              <a:t>I will send you a release form to sign that says you agree to have your art and pictures exhibited to the public.</a:t>
            </a:r>
          </a:p>
          <a:p>
            <a:endParaRPr lang="en-US" dirty="0"/>
          </a:p>
          <a:p>
            <a:r>
              <a:rPr lang="en-US" b="1" dirty="0" smtClean="0"/>
              <a:t>Demographics for Grant Funders</a:t>
            </a:r>
          </a:p>
          <a:p>
            <a:r>
              <a:rPr lang="en-US" dirty="0" smtClean="0"/>
              <a:t>Age, Race/Ethnicity, Disability</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5514" y="16018"/>
            <a:ext cx="3520440" cy="1887949"/>
          </a:xfrm>
          <a:prstGeom prst="rect">
            <a:avLst/>
          </a:prstGeom>
        </p:spPr>
      </p:pic>
      <p:sp>
        <p:nvSpPr>
          <p:cNvPr id="5" name="TextBox 4"/>
          <p:cNvSpPr txBox="1"/>
          <p:nvPr/>
        </p:nvSpPr>
        <p:spPr>
          <a:xfrm>
            <a:off x="363220" y="308389"/>
            <a:ext cx="5196840" cy="1303206"/>
          </a:xfrm>
          <a:prstGeom prst="rect">
            <a:avLst/>
          </a:prstGeom>
        </p:spPr>
        <p:txBody>
          <a:bodyPr wrap="square" lIns="101882" tIns="50941" rIns="101882" bIns="50941" rtlCol="0">
            <a:spAutoFit/>
          </a:bodyPr>
          <a:lstStyle/>
          <a:p>
            <a:r>
              <a:rPr lang="en-US" sz="2600" dirty="0">
                <a:solidFill>
                  <a:srgbClr val="006F96"/>
                </a:solidFill>
                <a:latin typeface="Arial Rounded MT Bold" pitchFamily="34" charset="0"/>
              </a:rPr>
              <a:t>Art With Elders </a:t>
            </a:r>
          </a:p>
          <a:p>
            <a:r>
              <a:rPr lang="en-US" sz="2600" dirty="0" err="1" smtClean="0">
                <a:solidFill>
                  <a:srgbClr val="006F96"/>
                </a:solidFill>
                <a:latin typeface="Arial Rounded MT Bold" pitchFamily="34" charset="0"/>
              </a:rPr>
              <a:t>AWEsome</a:t>
            </a:r>
            <a:r>
              <a:rPr lang="en-US" sz="2600" dirty="0" smtClean="0">
                <a:solidFill>
                  <a:srgbClr val="006F96"/>
                </a:solidFill>
                <a:latin typeface="Arial Rounded MT Bold" pitchFamily="34" charset="0"/>
              </a:rPr>
              <a:t> Art</a:t>
            </a:r>
            <a:r>
              <a:rPr lang="en-US" sz="2600" dirty="0">
                <a:solidFill>
                  <a:srgbClr val="006F96"/>
                </a:solidFill>
                <a:latin typeface="Arial Rounded MT Bold" pitchFamily="34" charset="0"/>
              </a:rPr>
              <a:t/>
            </a:r>
            <a:br>
              <a:rPr lang="en-US" sz="2600" dirty="0">
                <a:solidFill>
                  <a:srgbClr val="006F96"/>
                </a:solidFill>
                <a:latin typeface="Arial Rounded MT Bold" pitchFamily="34" charset="0"/>
              </a:rPr>
            </a:br>
            <a:r>
              <a:rPr lang="en-US" sz="2600" dirty="0">
                <a:solidFill>
                  <a:srgbClr val="006F96"/>
                </a:solidFill>
                <a:latin typeface="Arial Rounded MT Bold" pitchFamily="34" charset="0"/>
              </a:rPr>
              <a:t>www.artwithelders.org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903967"/>
            <a:ext cx="1760220" cy="14401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699" y="1938473"/>
            <a:ext cx="1760220" cy="1440180"/>
          </a:xfrm>
          <a:prstGeom prst="rect">
            <a:avLst/>
          </a:prstGeom>
        </p:spPr>
      </p:pic>
    </p:spTree>
    <p:extLst>
      <p:ext uri="{BB962C8B-B14F-4D97-AF65-F5344CB8AC3E}">
        <p14:creationId xmlns:p14="http://schemas.microsoft.com/office/powerpoint/2010/main" val="2242426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0058400" cy="7769086"/>
          </a:xfrm>
          <a:prstGeom prst="rect">
            <a:avLst/>
          </a:prstGeom>
          <a:solidFill>
            <a:srgbClr val="F8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1800284"/>
            <a:ext cx="9027934" cy="5632311"/>
          </a:xfrm>
          <a:prstGeom prst="rect">
            <a:avLst/>
          </a:prstGeom>
          <a:noFill/>
        </p:spPr>
        <p:txBody>
          <a:bodyPr wrap="square" rtlCol="0">
            <a:spAutoFit/>
          </a:bodyPr>
          <a:lstStyle/>
          <a:p>
            <a:r>
              <a:rPr lang="en-US" sz="2400" dirty="0" smtClean="0"/>
              <a:t>I hope you will enjoy and find value in our session. Your support helps keep our program and our artist instructors going. </a:t>
            </a:r>
            <a:r>
              <a:rPr lang="en-US" sz="2400" dirty="0"/>
              <a:t>If you are able to give a donation for this class, we would greatly appreciate </a:t>
            </a:r>
            <a:r>
              <a:rPr lang="en-US" sz="2400" dirty="0" smtClean="0"/>
              <a:t>it. </a:t>
            </a:r>
            <a:br>
              <a:rPr lang="en-US" sz="2400" dirty="0" smtClean="0"/>
            </a:br>
            <a:r>
              <a:rPr lang="en-US" sz="2400" dirty="0" smtClean="0"/>
              <a:t>Thank you! </a:t>
            </a:r>
            <a:br>
              <a:rPr lang="en-US" sz="2400" dirty="0" smtClean="0"/>
            </a:br>
            <a:endParaRPr lang="en-US" sz="2400" dirty="0" smtClean="0"/>
          </a:p>
          <a:p>
            <a:endParaRPr lang="en-US" sz="2400" dirty="0" smtClean="0"/>
          </a:p>
          <a:p>
            <a:r>
              <a:rPr lang="en-US" sz="2400" dirty="0" smtClean="0"/>
              <a:t>Donations may be made on </a:t>
            </a:r>
            <a:br>
              <a:rPr lang="en-US" sz="2400" dirty="0" smtClean="0"/>
            </a:br>
            <a:r>
              <a:rPr lang="en-US" sz="2400" dirty="0" smtClean="0"/>
              <a:t>our website at: </a:t>
            </a:r>
            <a:br>
              <a:rPr lang="en-US" sz="2400" dirty="0" smtClean="0"/>
            </a:br>
            <a:r>
              <a:rPr lang="en-US" sz="2400" dirty="0" smtClean="0"/>
              <a:t>www.artwithelders.org </a:t>
            </a:r>
          </a:p>
          <a:p>
            <a:endParaRPr lang="en-US" sz="2400" dirty="0" smtClean="0"/>
          </a:p>
          <a:p>
            <a:endParaRPr lang="en-US" sz="2400" dirty="0" smtClean="0"/>
          </a:p>
          <a:p>
            <a:r>
              <a:rPr lang="en-US" sz="2400" dirty="0"/>
              <a:t>O</a:t>
            </a:r>
            <a:r>
              <a:rPr lang="en-US" sz="2400" dirty="0" smtClean="0"/>
              <a:t>r by check, mail to: </a:t>
            </a:r>
          </a:p>
          <a:p>
            <a:r>
              <a:rPr lang="en-US" sz="2400" dirty="0" smtClean="0"/>
              <a:t>Art With Elders</a:t>
            </a:r>
          </a:p>
          <a:p>
            <a:r>
              <a:rPr lang="en-US" sz="2400" dirty="0"/>
              <a:t>236 West Portal Ave. #</a:t>
            </a:r>
            <a:r>
              <a:rPr lang="en-US" sz="2400" dirty="0" smtClean="0"/>
              <a:t>845</a:t>
            </a:r>
          </a:p>
          <a:p>
            <a:r>
              <a:rPr lang="en-US" sz="2400" dirty="0" smtClean="0"/>
              <a:t>San </a:t>
            </a:r>
            <a:r>
              <a:rPr lang="en-US" sz="2400" dirty="0"/>
              <a:t>Francisco, CA </a:t>
            </a:r>
            <a:r>
              <a:rPr lang="en-US" sz="2400" dirty="0" smtClean="0"/>
              <a:t>94131</a:t>
            </a:r>
            <a:endParaRPr lang="en-US" sz="24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5514" y="16018"/>
            <a:ext cx="3520440" cy="1887949"/>
          </a:xfrm>
          <a:prstGeom prst="rect">
            <a:avLst/>
          </a:prstGeom>
        </p:spPr>
      </p:pic>
      <p:sp>
        <p:nvSpPr>
          <p:cNvPr id="5" name="TextBox 4"/>
          <p:cNvSpPr txBox="1"/>
          <p:nvPr/>
        </p:nvSpPr>
        <p:spPr>
          <a:xfrm>
            <a:off x="533400" y="345439"/>
            <a:ext cx="4681220" cy="1303206"/>
          </a:xfrm>
          <a:prstGeom prst="rect">
            <a:avLst/>
          </a:prstGeom>
        </p:spPr>
        <p:txBody>
          <a:bodyPr wrap="square" lIns="101882" tIns="50941" rIns="101882" bIns="50941" rtlCol="0">
            <a:spAutoFit/>
          </a:bodyPr>
          <a:lstStyle/>
          <a:p>
            <a:r>
              <a:rPr lang="en-US" sz="2600" dirty="0">
                <a:solidFill>
                  <a:srgbClr val="006F96"/>
                </a:solidFill>
                <a:latin typeface="Arial Rounded MT Bold" pitchFamily="34" charset="0"/>
              </a:rPr>
              <a:t>Art With Elders </a:t>
            </a:r>
          </a:p>
          <a:p>
            <a:r>
              <a:rPr lang="en-US" sz="2600" dirty="0" err="1" smtClean="0">
                <a:solidFill>
                  <a:srgbClr val="006F96"/>
                </a:solidFill>
                <a:latin typeface="Arial Rounded MT Bold" pitchFamily="34" charset="0"/>
              </a:rPr>
              <a:t>AWEsome</a:t>
            </a:r>
            <a:r>
              <a:rPr lang="en-US" sz="2600" dirty="0" smtClean="0">
                <a:solidFill>
                  <a:srgbClr val="006F96"/>
                </a:solidFill>
                <a:latin typeface="Arial Rounded MT Bold" pitchFamily="34" charset="0"/>
              </a:rPr>
              <a:t> Art</a:t>
            </a:r>
            <a:r>
              <a:rPr lang="en-US" sz="2600" dirty="0">
                <a:solidFill>
                  <a:srgbClr val="006F96"/>
                </a:solidFill>
                <a:latin typeface="Arial Rounded MT Bold" pitchFamily="34" charset="0"/>
              </a:rPr>
              <a:t/>
            </a:r>
            <a:br>
              <a:rPr lang="en-US" sz="2600" dirty="0">
                <a:solidFill>
                  <a:srgbClr val="006F96"/>
                </a:solidFill>
                <a:latin typeface="Arial Rounded MT Bold" pitchFamily="34" charset="0"/>
              </a:rPr>
            </a:br>
            <a:r>
              <a:rPr lang="en-US" sz="2600" dirty="0">
                <a:solidFill>
                  <a:srgbClr val="006F96"/>
                </a:solidFill>
                <a:latin typeface="Arial Rounded MT Bold" pitchFamily="34" charset="0"/>
              </a:rPr>
              <a:t>www.artwithelders.org</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60734" y="3124200"/>
            <a:ext cx="4800600" cy="4572000"/>
          </a:xfrm>
          <a:prstGeom prst="rect">
            <a:avLst/>
          </a:prstGeom>
        </p:spPr>
      </p:pic>
    </p:spTree>
    <p:extLst>
      <p:ext uri="{BB962C8B-B14F-4D97-AF65-F5344CB8AC3E}">
        <p14:creationId xmlns:p14="http://schemas.microsoft.com/office/powerpoint/2010/main" val="768403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15" name="TextBox 14"/>
          <p:cNvSpPr txBox="1"/>
          <p:nvPr/>
        </p:nvSpPr>
        <p:spPr>
          <a:xfrm>
            <a:off x="1066800" y="7055215"/>
            <a:ext cx="1143000" cy="369332"/>
          </a:xfrm>
          <a:prstGeom prst="rect">
            <a:avLst/>
          </a:prstGeom>
          <a:noFill/>
        </p:spPr>
        <p:txBody>
          <a:bodyPr wrap="square" rtlCol="0">
            <a:spAutoFit/>
          </a:bodyPr>
          <a:lstStyle/>
          <a:p>
            <a:pPr algn="r"/>
            <a:r>
              <a:rPr lang="en-US" dirty="0" smtClean="0"/>
              <a:t>Mary Ann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475" y="307522"/>
            <a:ext cx="5375450" cy="7167266"/>
          </a:xfrm>
          <a:prstGeom prst="rect">
            <a:avLst/>
          </a:prstGeom>
        </p:spPr>
      </p:pic>
    </p:spTree>
    <p:extLst>
      <p:ext uri="{BB962C8B-B14F-4D97-AF65-F5344CB8AC3E}">
        <p14:creationId xmlns:p14="http://schemas.microsoft.com/office/powerpoint/2010/main" val="142641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rgbClr val="F2F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7" name="TextBox 6"/>
          <p:cNvSpPr txBox="1"/>
          <p:nvPr/>
        </p:nvSpPr>
        <p:spPr>
          <a:xfrm>
            <a:off x="762000" y="7162800"/>
            <a:ext cx="1143000" cy="369332"/>
          </a:xfrm>
          <a:prstGeom prst="rect">
            <a:avLst/>
          </a:prstGeom>
          <a:noFill/>
        </p:spPr>
        <p:txBody>
          <a:bodyPr wrap="square" rtlCol="0">
            <a:spAutoFit/>
          </a:bodyPr>
          <a:lstStyle/>
          <a:p>
            <a:r>
              <a:rPr lang="en-US" dirty="0" smtClean="0"/>
              <a:t>Larry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8534400" cy="6400800"/>
          </a:xfrm>
          <a:prstGeom prst="rect">
            <a:avLst/>
          </a:prstGeom>
        </p:spPr>
      </p:pic>
    </p:spTree>
    <p:extLst>
      <p:ext uri="{BB962C8B-B14F-4D97-AF65-F5344CB8AC3E}">
        <p14:creationId xmlns:p14="http://schemas.microsoft.com/office/powerpoint/2010/main" val="82536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rgbClr val="F2F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10" name="TextBox 9"/>
          <p:cNvSpPr txBox="1"/>
          <p:nvPr/>
        </p:nvSpPr>
        <p:spPr>
          <a:xfrm>
            <a:off x="762000" y="7174468"/>
            <a:ext cx="1143000" cy="369332"/>
          </a:xfrm>
          <a:prstGeom prst="rect">
            <a:avLst/>
          </a:prstGeom>
          <a:noFill/>
        </p:spPr>
        <p:txBody>
          <a:bodyPr wrap="square" rtlCol="0">
            <a:spAutoFit/>
          </a:bodyPr>
          <a:lstStyle/>
          <a:p>
            <a:r>
              <a:rPr lang="en-US" dirty="0" smtClean="0"/>
              <a:t>Larry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8534400" cy="6400800"/>
          </a:xfrm>
          <a:prstGeom prst="rect">
            <a:avLst/>
          </a:prstGeom>
        </p:spPr>
      </p:pic>
    </p:spTree>
    <p:extLst>
      <p:ext uri="{BB962C8B-B14F-4D97-AF65-F5344CB8AC3E}">
        <p14:creationId xmlns:p14="http://schemas.microsoft.com/office/powerpoint/2010/main" val="2242642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7" name="TextBox 6"/>
          <p:cNvSpPr txBox="1"/>
          <p:nvPr/>
        </p:nvSpPr>
        <p:spPr>
          <a:xfrm>
            <a:off x="762000" y="7108315"/>
            <a:ext cx="1143000" cy="369332"/>
          </a:xfrm>
          <a:prstGeom prst="rect">
            <a:avLst/>
          </a:prstGeom>
          <a:noFill/>
        </p:spPr>
        <p:txBody>
          <a:bodyPr wrap="square" rtlCol="0">
            <a:spAutoFit/>
          </a:bodyPr>
          <a:lstStyle/>
          <a:p>
            <a:r>
              <a:rPr lang="en-US" dirty="0" smtClean="0"/>
              <a:t>Paula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0064"/>
            <a:ext cx="2950048" cy="393339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620" r="5102"/>
          <a:stretch/>
        </p:blipFill>
        <p:spPr>
          <a:xfrm>
            <a:off x="0" y="2133600"/>
            <a:ext cx="7239000" cy="5514065"/>
          </a:xfrm>
          <a:prstGeom prst="rect">
            <a:avLst/>
          </a:prstGeom>
        </p:spPr>
      </p:pic>
      <p:sp>
        <p:nvSpPr>
          <p:cNvPr id="8" name="TextBox 7"/>
          <p:cNvSpPr txBox="1"/>
          <p:nvPr/>
        </p:nvSpPr>
        <p:spPr>
          <a:xfrm>
            <a:off x="5334000" y="1639739"/>
            <a:ext cx="1143000" cy="369332"/>
          </a:xfrm>
          <a:prstGeom prst="rect">
            <a:avLst/>
          </a:prstGeom>
          <a:noFill/>
        </p:spPr>
        <p:txBody>
          <a:bodyPr wrap="square" rtlCol="0">
            <a:spAutoFit/>
          </a:bodyPr>
          <a:lstStyle/>
          <a:p>
            <a:r>
              <a:rPr lang="en-US" dirty="0" smtClean="0"/>
              <a:t>Shirley</a:t>
            </a:r>
            <a:endParaRPr lang="en-US" dirty="0"/>
          </a:p>
        </p:txBody>
      </p:sp>
    </p:spTree>
    <p:extLst>
      <p:ext uri="{BB962C8B-B14F-4D97-AF65-F5344CB8AC3E}">
        <p14:creationId xmlns:p14="http://schemas.microsoft.com/office/powerpoint/2010/main" val="90213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rgbClr val="FDD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7" name="TextBox 6"/>
          <p:cNvSpPr txBox="1"/>
          <p:nvPr/>
        </p:nvSpPr>
        <p:spPr>
          <a:xfrm>
            <a:off x="838200" y="7174468"/>
            <a:ext cx="1110176" cy="369332"/>
          </a:xfrm>
          <a:prstGeom prst="rect">
            <a:avLst/>
          </a:prstGeom>
          <a:noFill/>
        </p:spPr>
        <p:txBody>
          <a:bodyPr wrap="square" rtlCol="0">
            <a:spAutoFit/>
          </a:bodyPr>
          <a:lstStyle/>
          <a:p>
            <a:pPr algn="r"/>
            <a:r>
              <a:rPr lang="en-US" dirty="0" smtClean="0"/>
              <a:t>Fran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0"/>
            <a:ext cx="5829300" cy="7772400"/>
          </a:xfrm>
          <a:prstGeom prst="rect">
            <a:avLst/>
          </a:prstGeom>
        </p:spPr>
      </p:pic>
    </p:spTree>
    <p:extLst>
      <p:ext uri="{BB962C8B-B14F-4D97-AF65-F5344CB8AC3E}">
        <p14:creationId xmlns:p14="http://schemas.microsoft.com/office/powerpoint/2010/main" val="272026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rgbClr val="E2E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84" y="949789"/>
            <a:ext cx="4774060" cy="6365412"/>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541" b="5168"/>
          <a:stretch/>
        </p:blipFill>
        <p:spPr>
          <a:xfrm>
            <a:off x="5029199" y="949788"/>
            <a:ext cx="4805671" cy="6365413"/>
          </a:xfrm>
          <a:prstGeom prst="rect">
            <a:avLst/>
          </a:prstGeom>
        </p:spPr>
      </p:pic>
      <p:sp>
        <p:nvSpPr>
          <p:cNvPr id="7" name="TextBox 6"/>
          <p:cNvSpPr txBox="1"/>
          <p:nvPr/>
        </p:nvSpPr>
        <p:spPr>
          <a:xfrm>
            <a:off x="8382000" y="348734"/>
            <a:ext cx="1143000" cy="369332"/>
          </a:xfrm>
          <a:prstGeom prst="rect">
            <a:avLst/>
          </a:prstGeom>
          <a:noFill/>
        </p:spPr>
        <p:txBody>
          <a:bodyPr wrap="square" rtlCol="0">
            <a:spAutoFit/>
          </a:bodyPr>
          <a:lstStyle/>
          <a:p>
            <a:pPr algn="r"/>
            <a:r>
              <a:rPr lang="en-US" dirty="0" smtClean="0"/>
              <a:t>Melinda</a:t>
            </a:r>
            <a:endParaRPr lang="en-US" dirty="0"/>
          </a:p>
        </p:txBody>
      </p:sp>
    </p:spTree>
    <p:extLst>
      <p:ext uri="{BB962C8B-B14F-4D97-AF65-F5344CB8AC3E}">
        <p14:creationId xmlns:p14="http://schemas.microsoft.com/office/powerpoint/2010/main" val="255722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71735"/>
            <a:ext cx="3810000" cy="461665"/>
          </a:xfrm>
          <a:prstGeom prst="rect">
            <a:avLst/>
          </a:prstGeom>
          <a:noFill/>
        </p:spPr>
        <p:txBody>
          <a:bodyPr wrap="square" rtlCol="0">
            <a:spAutoFit/>
          </a:bodyPr>
          <a:lstStyle/>
          <a:p>
            <a:r>
              <a:rPr lang="en-US" sz="2400" b="1" dirty="0" smtClean="0"/>
              <a:t>Recent Works</a:t>
            </a:r>
            <a:endParaRPr lang="en-US" sz="2400" b="1" dirty="0"/>
          </a:p>
        </p:txBody>
      </p:sp>
      <p:sp>
        <p:nvSpPr>
          <p:cNvPr id="7" name="TextBox 6"/>
          <p:cNvSpPr txBox="1"/>
          <p:nvPr/>
        </p:nvSpPr>
        <p:spPr>
          <a:xfrm>
            <a:off x="762000" y="7108315"/>
            <a:ext cx="1143000" cy="369332"/>
          </a:xfrm>
          <a:prstGeom prst="rect">
            <a:avLst/>
          </a:prstGeom>
          <a:noFill/>
        </p:spPr>
        <p:txBody>
          <a:bodyPr wrap="square" rtlCol="0">
            <a:spAutoFit/>
          </a:bodyPr>
          <a:lstStyle/>
          <a:p>
            <a:r>
              <a:rPr lang="en-US" dirty="0" smtClean="0"/>
              <a:t>Darcie</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58" b="8824"/>
          <a:stretch/>
        </p:blipFill>
        <p:spPr>
          <a:xfrm>
            <a:off x="2128927" y="380999"/>
            <a:ext cx="5829300" cy="6903355"/>
          </a:xfrm>
          <a:prstGeom prst="rect">
            <a:avLst/>
          </a:prstGeom>
        </p:spPr>
      </p:pic>
    </p:spTree>
    <p:extLst>
      <p:ext uri="{BB962C8B-B14F-4D97-AF65-F5344CB8AC3E}">
        <p14:creationId xmlns:p14="http://schemas.microsoft.com/office/powerpoint/2010/main" val="198045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3636</TotalTime>
  <Words>459</Words>
  <Application>Microsoft Office PowerPoint</Application>
  <PresentationFormat>Custom</PresentationFormat>
  <Paragraphs>81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gfdd</dc:title>
  <dc:creator>darcie obrien</dc:creator>
  <cp:lastModifiedBy>darcie obrien</cp:lastModifiedBy>
  <cp:revision>190</cp:revision>
  <cp:lastPrinted>2020-05-23T19:23:41Z</cp:lastPrinted>
  <dcterms:modified xsi:type="dcterms:W3CDTF">2020-06-15T23:07:51Z</dcterms:modified>
</cp:coreProperties>
</file>