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0" r:id="rId2"/>
    <p:sldId id="347" r:id="rId3"/>
    <p:sldId id="322" r:id="rId4"/>
    <p:sldId id="295" r:id="rId5"/>
    <p:sldId id="390" r:id="rId6"/>
    <p:sldId id="321" r:id="rId7"/>
    <p:sldId id="383" r:id="rId8"/>
    <p:sldId id="276" r:id="rId9"/>
    <p:sldId id="384" r:id="rId10"/>
    <p:sldId id="342" r:id="rId11"/>
    <p:sldId id="333" r:id="rId12"/>
    <p:sldId id="364" r:id="rId13"/>
    <p:sldId id="343" r:id="rId14"/>
    <p:sldId id="363" r:id="rId15"/>
    <p:sldId id="370" r:id="rId16"/>
    <p:sldId id="366" r:id="rId17"/>
    <p:sldId id="367" r:id="rId18"/>
    <p:sldId id="381" r:id="rId19"/>
    <p:sldId id="380" r:id="rId20"/>
    <p:sldId id="369" r:id="rId21"/>
    <p:sldId id="379" r:id="rId22"/>
    <p:sldId id="373" r:id="rId23"/>
    <p:sldId id="378" r:id="rId24"/>
    <p:sldId id="371" r:id="rId25"/>
    <p:sldId id="389" r:id="rId26"/>
    <p:sldId id="368" r:id="rId27"/>
    <p:sldId id="374" r:id="rId28"/>
    <p:sldId id="382" r:id="rId29"/>
    <p:sldId id="261" r:id="rId30"/>
    <p:sldId id="385" r:id="rId31"/>
    <p:sldId id="386" r:id="rId32"/>
    <p:sldId id="387" r:id="rId33"/>
    <p:sldId id="388" r:id="rId34"/>
  </p:sldIdLst>
  <p:sldSz cx="10058400" cy="77724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73EA93-424C-4001-8048-1AD1FF60C99B}">
          <p14:sldIdLst>
            <p14:sldId id="270"/>
            <p14:sldId id="347"/>
            <p14:sldId id="322"/>
            <p14:sldId id="295"/>
            <p14:sldId id="390"/>
            <p14:sldId id="321"/>
            <p14:sldId id="383"/>
            <p14:sldId id="276"/>
            <p14:sldId id="384"/>
            <p14:sldId id="342"/>
            <p14:sldId id="333"/>
            <p14:sldId id="364"/>
            <p14:sldId id="343"/>
            <p14:sldId id="363"/>
            <p14:sldId id="370"/>
            <p14:sldId id="366"/>
            <p14:sldId id="367"/>
            <p14:sldId id="381"/>
            <p14:sldId id="380"/>
            <p14:sldId id="369"/>
            <p14:sldId id="379"/>
            <p14:sldId id="373"/>
            <p14:sldId id="378"/>
            <p14:sldId id="371"/>
            <p14:sldId id="389"/>
            <p14:sldId id="368"/>
            <p14:sldId id="374"/>
            <p14:sldId id="382"/>
            <p14:sldId id="261"/>
            <p14:sldId id="385"/>
            <p14:sldId id="386"/>
            <p14:sldId id="387"/>
            <p14:sldId id="38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5DAE7"/>
    <a:srgbClr val="FFF6D9"/>
    <a:srgbClr val="FFEEB9"/>
    <a:srgbClr val="EEFCDC"/>
    <a:srgbClr val="ECEC34"/>
    <a:srgbClr val="FCFBD1"/>
    <a:srgbClr val="FF33CC"/>
    <a:srgbClr val="FFE699"/>
    <a:srgbClr val="F8CE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p:scale>
          <a:sx n="48" d="100"/>
          <a:sy n="48" d="100"/>
        </p:scale>
        <p:origin x="-1794" y="-342"/>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6FC4212C-BFD9-4160-B672-327F5196C041}" type="datetimeFigureOut">
              <a:rPr lang="en-US" smtClean="0"/>
              <a:t>6/13/2020</a:t>
            </a:fld>
            <a:endParaRPr lang="en-US"/>
          </a:p>
        </p:txBody>
      </p:sp>
      <p:sp>
        <p:nvSpPr>
          <p:cNvPr id="4" name="Slide Image Placeholder 3"/>
          <p:cNvSpPr>
            <a:spLocks noGrp="1" noRot="1" noChangeAspect="1"/>
          </p:cNvSpPr>
          <p:nvPr>
            <p:ph type="sldImg" idx="2"/>
          </p:nvPr>
        </p:nvSpPr>
        <p:spPr>
          <a:xfrm>
            <a:off x="1168400" y="698500"/>
            <a:ext cx="452120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363"/>
            <a:ext cx="5486400" cy="41910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7138"/>
            <a:ext cx="29718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5137"/>
          </a:xfrm>
          <a:prstGeom prst="rect">
            <a:avLst/>
          </a:prstGeom>
        </p:spPr>
        <p:txBody>
          <a:bodyPr vert="horz" lIns="91440" tIns="45720" rIns="91440" bIns="45720" rtlCol="0" anchor="b"/>
          <a:lstStyle>
            <a:lvl1pPr algn="r">
              <a:defRPr sz="1200"/>
            </a:lvl1pPr>
          </a:lstStyle>
          <a:p>
            <a:fld id="{480EB72E-FE56-4703-9E96-A8D84843BC6E}" type="slidenum">
              <a:rPr lang="en-US" smtClean="0"/>
              <a:t>‹#›</a:t>
            </a:fld>
            <a:endParaRPr lang="en-US"/>
          </a:p>
        </p:txBody>
      </p:sp>
    </p:spTree>
    <p:extLst>
      <p:ext uri="{BB962C8B-B14F-4D97-AF65-F5344CB8AC3E}">
        <p14:creationId xmlns:p14="http://schemas.microsoft.com/office/powerpoint/2010/main" val="3432640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BF4A1-E65E-D648-BCC3-AC880F57BBE9}"/>
              </a:ext>
            </a:extLst>
          </p:cNvPr>
          <p:cNvSpPr>
            <a:spLocks noGrp="1"/>
          </p:cNvSpPr>
          <p:nvPr>
            <p:ph type="ctrTitle"/>
          </p:nvPr>
        </p:nvSpPr>
        <p:spPr>
          <a:xfrm>
            <a:off x="1257300" y="1272011"/>
            <a:ext cx="7543800" cy="2705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2A220E0-D6F4-D843-BCC0-01923CACECC5}"/>
              </a:ext>
            </a:extLst>
          </p:cNvPr>
          <p:cNvSpPr>
            <a:spLocks noGrp="1"/>
          </p:cNvSpPr>
          <p:nvPr>
            <p:ph type="subTitle" idx="1"/>
          </p:nvPr>
        </p:nvSpPr>
        <p:spPr>
          <a:xfrm>
            <a:off x="1257300" y="4082310"/>
            <a:ext cx="7543800" cy="187653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8AC535B-A1F6-784A-8DF8-B251F2C317C2}"/>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5" name="Footer Placeholder 4">
            <a:extLst>
              <a:ext uri="{FF2B5EF4-FFF2-40B4-BE49-F238E27FC236}">
                <a16:creationId xmlns:a16="http://schemas.microsoft.com/office/drawing/2014/main" xmlns="" id="{F847EEA7-DFCF-CE42-8F8C-61D2EDDE3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A57F96-F398-4F45-8DB9-640C4CA57FDE}"/>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193731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7111B-DB27-934F-9A51-513857740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ACD014-D182-B441-907D-391DC0C787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F772EF-EB07-294D-9CAE-A66FA9D42D15}"/>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5" name="Footer Placeholder 4">
            <a:extLst>
              <a:ext uri="{FF2B5EF4-FFF2-40B4-BE49-F238E27FC236}">
                <a16:creationId xmlns:a16="http://schemas.microsoft.com/office/drawing/2014/main" xmlns="" id="{16185DB1-E94D-8F4F-896E-A81CCB9A9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B52F56-2FE1-1A45-88DC-68036766E658}"/>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33999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480C54-4BAC-384D-9782-1F6A09F48C0E}"/>
              </a:ext>
            </a:extLst>
          </p:cNvPr>
          <p:cNvSpPr>
            <a:spLocks noGrp="1"/>
          </p:cNvSpPr>
          <p:nvPr>
            <p:ph type="title" orient="vert"/>
          </p:nvPr>
        </p:nvSpPr>
        <p:spPr>
          <a:xfrm>
            <a:off x="7198042"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20FD3E8-2E76-F345-9A59-BFC0F868F79A}"/>
              </a:ext>
            </a:extLst>
          </p:cNvPr>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B6A7AA-2BF0-7A4D-ADDF-969CF054D4FB}"/>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5" name="Footer Placeholder 4">
            <a:extLst>
              <a:ext uri="{FF2B5EF4-FFF2-40B4-BE49-F238E27FC236}">
                <a16:creationId xmlns:a16="http://schemas.microsoft.com/office/drawing/2014/main" xmlns="" id="{2FC48482-9739-1F42-B536-EFE73BD39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D47891-665E-FC41-AAB9-4FFEAD3B6A8F}"/>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215768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EA096-7246-7A46-9FEC-40FCAAF5B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EE41CB-BD9A-A742-BA68-2D34991E25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23DA3-6108-C146-9FA0-DA79810B60BA}"/>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5" name="Footer Placeholder 4">
            <a:extLst>
              <a:ext uri="{FF2B5EF4-FFF2-40B4-BE49-F238E27FC236}">
                <a16:creationId xmlns:a16="http://schemas.microsoft.com/office/drawing/2014/main" xmlns="" id="{58145F19-FC0A-D146-AE51-72F734B9D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FB5900-32DF-084F-B05E-B8B4916BED96}"/>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52136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D44BF6-3A80-D140-97F5-F5B23B5B8657}"/>
              </a:ext>
            </a:extLst>
          </p:cNvPr>
          <p:cNvSpPr>
            <a:spLocks noGrp="1"/>
          </p:cNvSpPr>
          <p:nvPr>
            <p:ph type="title"/>
          </p:nvPr>
        </p:nvSpPr>
        <p:spPr>
          <a:xfrm>
            <a:off x="686276" y="1937704"/>
            <a:ext cx="8675370" cy="323310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0E760A0-F389-8E43-A515-7BA00F43F4D4}"/>
              </a:ext>
            </a:extLst>
          </p:cNvPr>
          <p:cNvSpPr>
            <a:spLocks noGrp="1"/>
          </p:cNvSpPr>
          <p:nvPr>
            <p:ph type="body" idx="1"/>
          </p:nvPr>
        </p:nvSpPr>
        <p:spPr>
          <a:xfrm>
            <a:off x="686276" y="5201392"/>
            <a:ext cx="8675370" cy="17002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583D0CE-8846-FB4B-A0E5-E5D2F84C9290}"/>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5" name="Footer Placeholder 4">
            <a:extLst>
              <a:ext uri="{FF2B5EF4-FFF2-40B4-BE49-F238E27FC236}">
                <a16:creationId xmlns:a16="http://schemas.microsoft.com/office/drawing/2014/main" xmlns="" id="{D610D4AE-F2C1-BE4F-A574-C132E1823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E90761-DEA7-5549-8361-533D0A360A45}"/>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156224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4ED78-41FF-5D43-B7DC-3D970DD86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26C34E-000C-0C48-8E06-A81E04DBBE55}"/>
              </a:ext>
            </a:extLst>
          </p:cNvPr>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0556566-84C7-F14E-8423-2C6D65784C04}"/>
              </a:ext>
            </a:extLst>
          </p:cNvPr>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52F5FC5-5EF0-2846-8F57-F26F2AA99BA3}"/>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6" name="Footer Placeholder 5">
            <a:extLst>
              <a:ext uri="{FF2B5EF4-FFF2-40B4-BE49-F238E27FC236}">
                <a16:creationId xmlns:a16="http://schemas.microsoft.com/office/drawing/2014/main" xmlns="" id="{C58A6BB5-8FED-6C4A-ADC8-2EEEBFE9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730866-FEB1-EF44-96F1-7236EB97C3B3}"/>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14922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D9241-2670-4744-B245-CB35B5EA4253}"/>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25A5FB8-B004-1F4C-9A25-F4415F19AF8E}"/>
              </a:ext>
            </a:extLst>
          </p:cNvPr>
          <p:cNvSpPr>
            <a:spLocks noGrp="1"/>
          </p:cNvSpPr>
          <p:nvPr>
            <p:ph type="body" idx="1"/>
          </p:nvPr>
        </p:nvSpPr>
        <p:spPr>
          <a:xfrm>
            <a:off x="692826" y="1905318"/>
            <a:ext cx="4255174" cy="9337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9054B54-5DD8-1B4D-8177-076B25D1B104}"/>
              </a:ext>
            </a:extLst>
          </p:cNvPr>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E43F97-625F-5343-AE57-BA41E2EE2ACA}"/>
              </a:ext>
            </a:extLst>
          </p:cNvPr>
          <p:cNvSpPr>
            <a:spLocks noGrp="1"/>
          </p:cNvSpPr>
          <p:nvPr>
            <p:ph type="body" sz="quarter" idx="3"/>
          </p:nvPr>
        </p:nvSpPr>
        <p:spPr>
          <a:xfrm>
            <a:off x="5092065" y="1905318"/>
            <a:ext cx="4276130" cy="9337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56FF0F1-38F2-434F-9F9D-7D43FECC53F2}"/>
              </a:ext>
            </a:extLst>
          </p:cNvPr>
          <p:cNvSpPr>
            <a:spLocks noGrp="1"/>
          </p:cNvSpPr>
          <p:nvPr>
            <p:ph sz="quarter" idx="4"/>
          </p:nvPr>
        </p:nvSpPr>
        <p:spPr>
          <a:xfrm>
            <a:off x="5092065"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13F5FD-5536-8B46-AA27-28D432687BC9}"/>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8" name="Footer Placeholder 7">
            <a:extLst>
              <a:ext uri="{FF2B5EF4-FFF2-40B4-BE49-F238E27FC236}">
                <a16:creationId xmlns:a16="http://schemas.microsoft.com/office/drawing/2014/main" xmlns="" id="{DB48EE3B-A6E4-0E4A-9D8A-AD8BDAB0F4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4B2E952-B944-6E47-B3A3-ABB55EF95E1B}"/>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387721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809D2-496C-3F4A-A8C4-1119CACA90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84B97C3-9D82-734A-A344-B40D49F6583A}"/>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4" name="Footer Placeholder 3">
            <a:extLst>
              <a:ext uri="{FF2B5EF4-FFF2-40B4-BE49-F238E27FC236}">
                <a16:creationId xmlns:a16="http://schemas.microsoft.com/office/drawing/2014/main" xmlns="" id="{647BC2AA-FCA0-3242-A486-8620EF5E7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2AB97A3-1D4D-5D46-B559-F0A07A3CD1FE}"/>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231746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30B9C8-0BE9-6B4B-AC8D-B1D6A38E1459}"/>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3" name="Footer Placeholder 2">
            <a:extLst>
              <a:ext uri="{FF2B5EF4-FFF2-40B4-BE49-F238E27FC236}">
                <a16:creationId xmlns:a16="http://schemas.microsoft.com/office/drawing/2014/main" xmlns="" id="{EE25AB13-87E4-0644-A1AD-4705ECF06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56744C-936B-D049-AC97-CD5AAA6DE9D0}"/>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273457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4C596-D720-E749-862C-15FE98933EAC}"/>
              </a:ext>
            </a:extLst>
          </p:cNvPr>
          <p:cNvSpPr>
            <a:spLocks noGrp="1"/>
          </p:cNvSpPr>
          <p:nvPr>
            <p:ph type="title"/>
          </p:nvPr>
        </p:nvSpPr>
        <p:spPr>
          <a:xfrm>
            <a:off x="692825" y="518160"/>
            <a:ext cx="3244096" cy="181356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15BFEA-BD60-E44C-944F-1F0499158A0A}"/>
              </a:ext>
            </a:extLst>
          </p:cNvPr>
          <p:cNvSpPr>
            <a:spLocks noGrp="1"/>
          </p:cNvSpPr>
          <p:nvPr>
            <p:ph idx="1"/>
          </p:nvPr>
        </p:nvSpPr>
        <p:spPr>
          <a:xfrm>
            <a:off x="4276130" y="1119082"/>
            <a:ext cx="5092065" cy="55234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B61A49-D5AA-1746-BD84-30D35B62C512}"/>
              </a:ext>
            </a:extLst>
          </p:cNvPr>
          <p:cNvSpPr>
            <a:spLocks noGrp="1"/>
          </p:cNvSpPr>
          <p:nvPr>
            <p:ph type="body" sz="half" idx="2"/>
          </p:nvPr>
        </p:nvSpPr>
        <p:spPr>
          <a:xfrm>
            <a:off x="692825" y="2331720"/>
            <a:ext cx="3244096"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387C538-9A96-DF44-AC85-29EE986F42E8}"/>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6" name="Footer Placeholder 5">
            <a:extLst>
              <a:ext uri="{FF2B5EF4-FFF2-40B4-BE49-F238E27FC236}">
                <a16:creationId xmlns:a16="http://schemas.microsoft.com/office/drawing/2014/main" xmlns="" id="{BDEAC15B-98EC-8A4F-8EE9-CD2EC3F83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CCA067-BFF2-0545-BA43-E80AE4175A64}"/>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4141708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A1CEE4-3289-D647-B0AF-81E7C5892B17}"/>
              </a:ext>
            </a:extLst>
          </p:cNvPr>
          <p:cNvSpPr>
            <a:spLocks noGrp="1"/>
          </p:cNvSpPr>
          <p:nvPr>
            <p:ph type="title"/>
          </p:nvPr>
        </p:nvSpPr>
        <p:spPr>
          <a:xfrm>
            <a:off x="692825" y="518160"/>
            <a:ext cx="3244096" cy="181356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DCBB3D-9D59-694D-989D-50A5068A80E4}"/>
              </a:ext>
            </a:extLst>
          </p:cNvPr>
          <p:cNvSpPr>
            <a:spLocks noGrp="1"/>
          </p:cNvSpPr>
          <p:nvPr>
            <p:ph type="pic" idx="1"/>
          </p:nvPr>
        </p:nvSpPr>
        <p:spPr>
          <a:xfrm>
            <a:off x="4276130" y="1119082"/>
            <a:ext cx="5092065" cy="5523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72F601D-29AA-8C49-9F82-CA75BC3B3CD7}"/>
              </a:ext>
            </a:extLst>
          </p:cNvPr>
          <p:cNvSpPr>
            <a:spLocks noGrp="1"/>
          </p:cNvSpPr>
          <p:nvPr>
            <p:ph type="body" sz="half" idx="2"/>
          </p:nvPr>
        </p:nvSpPr>
        <p:spPr>
          <a:xfrm>
            <a:off x="692825" y="2331720"/>
            <a:ext cx="3244096"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B22AB97-DBE3-0F46-A579-F68D6B99A2BA}"/>
              </a:ext>
            </a:extLst>
          </p:cNvPr>
          <p:cNvSpPr>
            <a:spLocks noGrp="1"/>
          </p:cNvSpPr>
          <p:nvPr>
            <p:ph type="dt" sz="half" idx="10"/>
          </p:nvPr>
        </p:nvSpPr>
        <p:spPr/>
        <p:txBody>
          <a:bodyPr/>
          <a:lstStyle/>
          <a:p>
            <a:fld id="{3134AC3F-D778-FC45-8775-4EE2B2D3837A}" type="datetimeFigureOut">
              <a:rPr lang="en-US" smtClean="0"/>
              <a:t>6/13/2020</a:t>
            </a:fld>
            <a:endParaRPr lang="en-US"/>
          </a:p>
        </p:txBody>
      </p:sp>
      <p:sp>
        <p:nvSpPr>
          <p:cNvPr id="6" name="Footer Placeholder 5">
            <a:extLst>
              <a:ext uri="{FF2B5EF4-FFF2-40B4-BE49-F238E27FC236}">
                <a16:creationId xmlns:a16="http://schemas.microsoft.com/office/drawing/2014/main" xmlns="" id="{D2A529B0-A1FA-634D-A414-8182437B5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34AAE1-F48B-6F49-9165-0BBAC1D860BA}"/>
              </a:ext>
            </a:extLst>
          </p:cNvPr>
          <p:cNvSpPr>
            <a:spLocks noGrp="1"/>
          </p:cNvSpPr>
          <p:nvPr>
            <p:ph type="sldNum" sz="quarter" idx="12"/>
          </p:nvPr>
        </p:nvSpPr>
        <p:spPr/>
        <p:txBody>
          <a:bodyPr/>
          <a:lstStyle/>
          <a:p>
            <a:fld id="{5C3F84BA-ECE2-6749-AA77-48FBE13D7DDF}" type="slidenum">
              <a:rPr lang="en-US" smtClean="0"/>
              <a:t>‹#›</a:t>
            </a:fld>
            <a:endParaRPr lang="en-US"/>
          </a:p>
        </p:txBody>
      </p:sp>
    </p:spTree>
    <p:extLst>
      <p:ext uri="{BB962C8B-B14F-4D97-AF65-F5344CB8AC3E}">
        <p14:creationId xmlns:p14="http://schemas.microsoft.com/office/powerpoint/2010/main" val="340134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AB747E-90F7-A34F-A954-EF9ED6EC6CFC}"/>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F171CD9-1622-3341-9B72-762D2E0E98C2}"/>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3CFBF6-3AB9-6E4A-9B46-AEE180AF6A5C}"/>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3134AC3F-D778-FC45-8775-4EE2B2D3837A}" type="datetimeFigureOut">
              <a:rPr lang="en-US" smtClean="0"/>
              <a:t>6/13/2020</a:t>
            </a:fld>
            <a:endParaRPr lang="en-US"/>
          </a:p>
        </p:txBody>
      </p:sp>
      <p:sp>
        <p:nvSpPr>
          <p:cNvPr id="5" name="Footer Placeholder 4">
            <a:extLst>
              <a:ext uri="{FF2B5EF4-FFF2-40B4-BE49-F238E27FC236}">
                <a16:creationId xmlns:a16="http://schemas.microsoft.com/office/drawing/2014/main" xmlns="" id="{6962855D-E293-DD4D-BD42-E585B509FB12}"/>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1438053-393E-D24A-9C1F-796284BDFBC8}"/>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5C3F84BA-ECE2-6749-AA77-48FBE13D7DDF}" type="slidenum">
              <a:rPr lang="en-US" smtClean="0"/>
              <a:t>‹#›</a:t>
            </a:fld>
            <a:endParaRPr lang="en-US"/>
          </a:p>
        </p:txBody>
      </p:sp>
    </p:spTree>
    <p:extLst>
      <p:ext uri="{BB962C8B-B14F-4D97-AF65-F5344CB8AC3E}">
        <p14:creationId xmlns:p14="http://schemas.microsoft.com/office/powerpoint/2010/main" val="870555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0058400" cy="77690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1221" y="-25504"/>
            <a:ext cx="2898112" cy="1554206"/>
          </a:xfrm>
          <a:prstGeom prst="rect">
            <a:avLst/>
          </a:prstGeom>
        </p:spPr>
      </p:pic>
      <p:sp>
        <p:nvSpPr>
          <p:cNvPr id="7" name="TextBox 6"/>
          <p:cNvSpPr txBox="1"/>
          <p:nvPr/>
        </p:nvSpPr>
        <p:spPr>
          <a:xfrm>
            <a:off x="304800" y="152400"/>
            <a:ext cx="5196840" cy="1210873"/>
          </a:xfrm>
          <a:prstGeom prst="rect">
            <a:avLst/>
          </a:prstGeom>
        </p:spPr>
        <p:txBody>
          <a:bodyPr wrap="square" lIns="101882" tIns="50941" rIns="101882" bIns="50941" rtlCol="0">
            <a:spAutoFit/>
          </a:bodyPr>
          <a:lstStyle/>
          <a:p>
            <a:r>
              <a:rPr lang="en-US" sz="2400" dirty="0">
                <a:latin typeface="Arial Rounded MT Bold" pitchFamily="34" charset="0"/>
              </a:rPr>
              <a:t>Art With Elders </a:t>
            </a:r>
          </a:p>
          <a:p>
            <a:r>
              <a:rPr lang="en-US" sz="2400" dirty="0" err="1" smtClean="0">
                <a:latin typeface="Arial Rounded MT Bold" pitchFamily="34" charset="0"/>
              </a:rPr>
              <a:t>AWEsome</a:t>
            </a:r>
            <a:r>
              <a:rPr lang="en-US" sz="2400" dirty="0" smtClean="0">
                <a:latin typeface="Arial Rounded MT Bold" pitchFamily="34" charset="0"/>
              </a:rPr>
              <a:t> Art</a:t>
            </a:r>
            <a:r>
              <a:rPr lang="en-US" sz="2400" dirty="0">
                <a:latin typeface="Arial Rounded MT Bold" pitchFamily="34" charset="0"/>
              </a:rPr>
              <a:t> </a:t>
            </a:r>
            <a:r>
              <a:rPr lang="en-US" sz="2400" dirty="0" smtClean="0">
                <a:latin typeface="Arial Rounded MT Bold" pitchFamily="34" charset="0"/>
              </a:rPr>
              <a:t>with Darcie  </a:t>
            </a:r>
            <a:r>
              <a:rPr lang="en-US" sz="2400" dirty="0">
                <a:latin typeface="Arial Rounded MT Bold" pitchFamily="34" charset="0"/>
              </a:rPr>
              <a:t/>
            </a:r>
            <a:br>
              <a:rPr lang="en-US" sz="2400" dirty="0">
                <a:latin typeface="Arial Rounded MT Bold" pitchFamily="34" charset="0"/>
              </a:rPr>
            </a:br>
            <a:r>
              <a:rPr lang="en-US" sz="2400" dirty="0">
                <a:latin typeface="Arial Rounded MT Bold" pitchFamily="34" charset="0"/>
              </a:rPr>
              <a:t>www.artwithelders.org</a:t>
            </a:r>
          </a:p>
        </p:txBody>
      </p:sp>
      <p:sp>
        <p:nvSpPr>
          <p:cNvPr id="2" name="TextBox 1"/>
          <p:cNvSpPr txBox="1"/>
          <p:nvPr/>
        </p:nvSpPr>
        <p:spPr>
          <a:xfrm>
            <a:off x="670560" y="6849070"/>
            <a:ext cx="8702040" cy="923330"/>
          </a:xfrm>
          <a:prstGeom prst="rect">
            <a:avLst/>
          </a:prstGeom>
          <a:noFill/>
        </p:spPr>
        <p:txBody>
          <a:bodyPr wrap="square" rtlCol="0">
            <a:spAutoFit/>
          </a:bodyPr>
          <a:lstStyle/>
          <a:p>
            <a:pPr algn="ctr"/>
            <a:r>
              <a:rPr lang="en-US" sz="5200" b="1" dirty="0" smtClean="0"/>
              <a:t>Artists Choice</a:t>
            </a:r>
            <a:endParaRPr lang="en-US" sz="5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886" y="1458922"/>
            <a:ext cx="7142628" cy="5542548"/>
          </a:xfrm>
          <a:prstGeom prst="rect">
            <a:avLst/>
          </a:prstGeom>
        </p:spPr>
      </p:pic>
    </p:spTree>
    <p:extLst>
      <p:ext uri="{BB962C8B-B14F-4D97-AF65-F5344CB8AC3E}">
        <p14:creationId xmlns:p14="http://schemas.microsoft.com/office/powerpoint/2010/main" val="3377426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15" name="TextBox 14"/>
          <p:cNvSpPr txBox="1"/>
          <p:nvPr/>
        </p:nvSpPr>
        <p:spPr>
          <a:xfrm>
            <a:off x="438094" y="6629400"/>
            <a:ext cx="1143000" cy="369332"/>
          </a:xfrm>
          <a:prstGeom prst="rect">
            <a:avLst/>
          </a:prstGeom>
          <a:noFill/>
        </p:spPr>
        <p:txBody>
          <a:bodyPr wrap="square" rtlCol="0">
            <a:spAutoFit/>
          </a:bodyPr>
          <a:lstStyle/>
          <a:p>
            <a:pPr algn="r"/>
            <a:r>
              <a:rPr lang="en-US" dirty="0" smtClean="0"/>
              <a:t>Mary Ann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094" y="1325838"/>
            <a:ext cx="3841802" cy="5120724"/>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4251"/>
          <a:stretch/>
        </p:blipFill>
        <p:spPr>
          <a:xfrm>
            <a:off x="4685508" y="988954"/>
            <a:ext cx="5068092" cy="5794492"/>
          </a:xfrm>
          <a:prstGeom prst="rect">
            <a:avLst/>
          </a:prstGeom>
        </p:spPr>
      </p:pic>
    </p:spTree>
    <p:extLst>
      <p:ext uri="{BB962C8B-B14F-4D97-AF65-F5344CB8AC3E}">
        <p14:creationId xmlns:p14="http://schemas.microsoft.com/office/powerpoint/2010/main" val="1426413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7" name="TextBox 6"/>
          <p:cNvSpPr txBox="1"/>
          <p:nvPr/>
        </p:nvSpPr>
        <p:spPr>
          <a:xfrm>
            <a:off x="6283091" y="7227665"/>
            <a:ext cx="1143000" cy="369332"/>
          </a:xfrm>
          <a:prstGeom prst="rect">
            <a:avLst/>
          </a:prstGeom>
          <a:noFill/>
        </p:spPr>
        <p:txBody>
          <a:bodyPr wrap="square" rtlCol="0">
            <a:spAutoFit/>
          </a:bodyPr>
          <a:lstStyle/>
          <a:p>
            <a:r>
              <a:rPr lang="en-US" dirty="0" smtClean="0"/>
              <a:t>Melinda</a:t>
            </a:r>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0470" r="16974" b="12613"/>
          <a:stretch/>
        </p:blipFill>
        <p:spPr>
          <a:xfrm rot="5400000">
            <a:off x="6408726" y="485101"/>
            <a:ext cx="3365892" cy="361715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2400" y="606723"/>
            <a:ext cx="6008914" cy="7010400"/>
          </a:xfrm>
          <a:prstGeom prst="rect">
            <a:avLst/>
          </a:prstGeom>
        </p:spPr>
      </p:pic>
    </p:spTree>
    <p:extLst>
      <p:ext uri="{BB962C8B-B14F-4D97-AF65-F5344CB8AC3E}">
        <p14:creationId xmlns:p14="http://schemas.microsoft.com/office/powerpoint/2010/main" val="2557227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7" name="TextBox 6"/>
          <p:cNvSpPr txBox="1"/>
          <p:nvPr/>
        </p:nvSpPr>
        <p:spPr>
          <a:xfrm>
            <a:off x="2285713" y="111211"/>
            <a:ext cx="1143000" cy="369332"/>
          </a:xfrm>
          <a:prstGeom prst="rect">
            <a:avLst/>
          </a:prstGeom>
          <a:noFill/>
        </p:spPr>
        <p:txBody>
          <a:bodyPr wrap="square" rtlCol="0">
            <a:spAutoFit/>
          </a:bodyPr>
          <a:lstStyle/>
          <a:p>
            <a:r>
              <a:rPr lang="en-US" dirty="0" smtClean="0"/>
              <a:t>Darcie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717" y="4232222"/>
            <a:ext cx="3921475" cy="320847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78" y="574929"/>
            <a:ext cx="4036152" cy="330230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080" r="3838"/>
          <a:stretch/>
        </p:blipFill>
        <p:spPr>
          <a:xfrm>
            <a:off x="5300330" y="574929"/>
            <a:ext cx="4090266" cy="345203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0274" t="6387" r="8450" b="11783"/>
          <a:stretch/>
        </p:blipFill>
        <p:spPr>
          <a:xfrm>
            <a:off x="5300330" y="4249270"/>
            <a:ext cx="4099164" cy="3191431"/>
          </a:xfrm>
          <a:prstGeom prst="rect">
            <a:avLst/>
          </a:prstGeom>
        </p:spPr>
      </p:pic>
    </p:spTree>
    <p:extLst>
      <p:ext uri="{BB962C8B-B14F-4D97-AF65-F5344CB8AC3E}">
        <p14:creationId xmlns:p14="http://schemas.microsoft.com/office/powerpoint/2010/main" val="1980453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0058400" cy="77690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2913" y="2398058"/>
            <a:ext cx="9309594" cy="4462760"/>
          </a:xfrm>
          <a:prstGeom prst="rect">
            <a:avLst/>
          </a:prstGeom>
          <a:noFill/>
        </p:spPr>
        <p:txBody>
          <a:bodyPr wrap="square" rtlCol="0">
            <a:spAutoFit/>
          </a:bodyPr>
          <a:lstStyle/>
          <a:p>
            <a:r>
              <a:rPr lang="en-US" sz="2400" b="1" dirty="0" smtClean="0"/>
              <a:t>Exhibitions</a:t>
            </a:r>
            <a:br>
              <a:rPr lang="en-US" sz="2400" b="1" dirty="0" smtClean="0"/>
            </a:br>
            <a:r>
              <a:rPr lang="en-US" sz="2000" b="1" dirty="0" smtClean="0"/>
              <a:t/>
            </a:r>
            <a:br>
              <a:rPr lang="en-US" sz="2000" b="1" dirty="0" smtClean="0"/>
            </a:br>
            <a:r>
              <a:rPr lang="en-US" sz="2000" b="1" dirty="0" smtClean="0"/>
              <a:t>AWE’s First </a:t>
            </a:r>
            <a:r>
              <a:rPr lang="en-US" sz="2000" b="1" dirty="0"/>
              <a:t>O</a:t>
            </a:r>
            <a:r>
              <a:rPr lang="en-US" sz="2000" b="1" dirty="0" smtClean="0"/>
              <a:t>nline </a:t>
            </a:r>
            <a:r>
              <a:rPr lang="en-US" sz="2000" b="1" dirty="0"/>
              <a:t>E</a:t>
            </a:r>
            <a:r>
              <a:rPr lang="en-US" sz="2000" b="1" dirty="0" smtClean="0"/>
              <a:t>xhibit - </a:t>
            </a:r>
            <a:r>
              <a:rPr lang="en-US" sz="2000" dirty="0" smtClean="0"/>
              <a:t>Date changed : 7/15-9/15</a:t>
            </a:r>
          </a:p>
          <a:p>
            <a:endParaRPr lang="en-US" sz="2000" dirty="0"/>
          </a:p>
          <a:p>
            <a:r>
              <a:rPr lang="en-US" sz="2000" dirty="0" smtClean="0"/>
              <a:t>Give your piece a title.</a:t>
            </a:r>
            <a:endParaRPr lang="en-US" sz="2000" dirty="0" smtClean="0"/>
          </a:p>
          <a:p>
            <a:endParaRPr lang="en-US" sz="2000" dirty="0" smtClean="0"/>
          </a:p>
          <a:p>
            <a:r>
              <a:rPr lang="en-US" sz="2000" dirty="0" smtClean="0"/>
              <a:t>Send me a photo of yourself that will represent you with your work, head and shoulders.</a:t>
            </a:r>
          </a:p>
          <a:p>
            <a:endParaRPr lang="en-US" sz="2000" dirty="0" smtClean="0"/>
          </a:p>
          <a:p>
            <a:r>
              <a:rPr lang="en-US" sz="2000" dirty="0"/>
              <a:t>Create a brief biography and/or artist’s statement.</a:t>
            </a:r>
          </a:p>
          <a:p>
            <a:endParaRPr lang="en-US" sz="2000" dirty="0" smtClean="0"/>
          </a:p>
          <a:p>
            <a:r>
              <a:rPr lang="en-US" sz="2000" dirty="0" smtClean="0"/>
              <a:t>Send </a:t>
            </a:r>
            <a:r>
              <a:rPr lang="en-US" sz="2000" dirty="0"/>
              <a:t>me a </a:t>
            </a:r>
            <a:r>
              <a:rPr lang="en-US" sz="2000" dirty="0" smtClean="0"/>
              <a:t>quote, your feeling about art and/or our class.</a:t>
            </a:r>
          </a:p>
          <a:p>
            <a:endParaRPr lang="en-US" sz="2000" dirty="0" smtClean="0"/>
          </a:p>
          <a:p>
            <a:r>
              <a:rPr lang="en-US" sz="2000" dirty="0" smtClean="0"/>
              <a:t>I will send you a release form to sign that says you agree to have your art and pictures exhibited to the public.</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5514" y="16018"/>
            <a:ext cx="3520440" cy="1887949"/>
          </a:xfrm>
          <a:prstGeom prst="rect">
            <a:avLst/>
          </a:prstGeom>
        </p:spPr>
      </p:pic>
      <p:sp>
        <p:nvSpPr>
          <p:cNvPr id="5" name="TextBox 4"/>
          <p:cNvSpPr txBox="1"/>
          <p:nvPr/>
        </p:nvSpPr>
        <p:spPr>
          <a:xfrm>
            <a:off x="363220" y="308389"/>
            <a:ext cx="5196840" cy="1303206"/>
          </a:xfrm>
          <a:prstGeom prst="rect">
            <a:avLst/>
          </a:prstGeom>
        </p:spPr>
        <p:txBody>
          <a:bodyPr wrap="square" lIns="101882" tIns="50941" rIns="101882" bIns="50941" rtlCol="0">
            <a:spAutoFit/>
          </a:bodyPr>
          <a:lstStyle/>
          <a:p>
            <a:r>
              <a:rPr lang="en-US" sz="2600" dirty="0">
                <a:solidFill>
                  <a:srgbClr val="006F96"/>
                </a:solidFill>
                <a:latin typeface="Arial Rounded MT Bold" pitchFamily="34" charset="0"/>
              </a:rPr>
              <a:t>Art With Elders </a:t>
            </a:r>
          </a:p>
          <a:p>
            <a:r>
              <a:rPr lang="en-US" sz="2600" dirty="0" err="1" smtClean="0">
                <a:solidFill>
                  <a:srgbClr val="006F96"/>
                </a:solidFill>
                <a:latin typeface="Arial Rounded MT Bold" pitchFamily="34" charset="0"/>
              </a:rPr>
              <a:t>AWEsome</a:t>
            </a:r>
            <a:r>
              <a:rPr lang="en-US" sz="2600" dirty="0" smtClean="0">
                <a:solidFill>
                  <a:srgbClr val="006F96"/>
                </a:solidFill>
                <a:latin typeface="Arial Rounded MT Bold" pitchFamily="34" charset="0"/>
              </a:rPr>
              <a:t> Art</a:t>
            </a:r>
            <a:r>
              <a:rPr lang="en-US" sz="2600" dirty="0">
                <a:solidFill>
                  <a:srgbClr val="006F96"/>
                </a:solidFill>
                <a:latin typeface="Arial Rounded MT Bold" pitchFamily="34" charset="0"/>
              </a:rPr>
              <a:t/>
            </a:r>
            <a:br>
              <a:rPr lang="en-US" sz="2600" dirty="0">
                <a:solidFill>
                  <a:srgbClr val="006F96"/>
                </a:solidFill>
                <a:latin typeface="Arial Rounded MT Bold" pitchFamily="34" charset="0"/>
              </a:rPr>
            </a:br>
            <a:r>
              <a:rPr lang="en-US" sz="2600" dirty="0">
                <a:solidFill>
                  <a:srgbClr val="006F96"/>
                </a:solidFill>
                <a:latin typeface="Arial Rounded MT Bold" pitchFamily="34" charset="0"/>
              </a:rPr>
              <a:t>www.artwithelders.org</a:t>
            </a:r>
          </a:p>
        </p:txBody>
      </p:sp>
    </p:spTree>
    <p:extLst>
      <p:ext uri="{BB962C8B-B14F-4D97-AF65-F5344CB8AC3E}">
        <p14:creationId xmlns:p14="http://schemas.microsoft.com/office/powerpoint/2010/main" val="2242426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0058400" cy="77690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0" y="381000"/>
            <a:ext cx="3810000" cy="2308324"/>
          </a:xfrm>
          <a:prstGeom prst="rect">
            <a:avLst/>
          </a:prstGeom>
          <a:noFill/>
        </p:spPr>
        <p:txBody>
          <a:bodyPr wrap="square" rtlCol="0">
            <a:spAutoFit/>
          </a:bodyPr>
          <a:lstStyle/>
          <a:p>
            <a:r>
              <a:rPr lang="en-US" sz="2400" b="1" dirty="0" smtClean="0"/>
              <a:t>Releases Received</a:t>
            </a:r>
          </a:p>
          <a:p>
            <a:endParaRPr lang="en-US" sz="2400" b="1" dirty="0" smtClean="0"/>
          </a:p>
          <a:p>
            <a:r>
              <a:rPr lang="en-US" sz="2400" dirty="0" smtClean="0"/>
              <a:t>Kay</a:t>
            </a:r>
          </a:p>
          <a:p>
            <a:r>
              <a:rPr lang="en-US" sz="2400" dirty="0" smtClean="0"/>
              <a:t>Fran</a:t>
            </a:r>
          </a:p>
          <a:p>
            <a:r>
              <a:rPr lang="en-US" sz="2400" dirty="0" smtClean="0"/>
              <a:t>Shirley</a:t>
            </a:r>
          </a:p>
          <a:p>
            <a:r>
              <a:rPr lang="en-US" sz="2400" dirty="0" smtClean="0"/>
              <a:t>Mary Ann</a:t>
            </a:r>
            <a:endParaRPr lang="en-US" sz="2400" dirty="0"/>
          </a:p>
        </p:txBody>
      </p:sp>
      <p:sp>
        <p:nvSpPr>
          <p:cNvPr id="4" name="TextBox 3"/>
          <p:cNvSpPr txBox="1"/>
          <p:nvPr/>
        </p:nvSpPr>
        <p:spPr>
          <a:xfrm>
            <a:off x="5486400" y="381000"/>
            <a:ext cx="3810000" cy="5632311"/>
          </a:xfrm>
          <a:prstGeom prst="rect">
            <a:avLst/>
          </a:prstGeom>
          <a:noFill/>
        </p:spPr>
        <p:txBody>
          <a:bodyPr wrap="square" rtlCol="0">
            <a:spAutoFit/>
          </a:bodyPr>
          <a:lstStyle/>
          <a:p>
            <a:r>
              <a:rPr lang="en-US" sz="2400" b="1" dirty="0" smtClean="0"/>
              <a:t>Hope to Receive</a:t>
            </a:r>
          </a:p>
          <a:p>
            <a:endParaRPr lang="en-US" sz="2400" b="1" dirty="0" smtClean="0"/>
          </a:p>
          <a:p>
            <a:r>
              <a:rPr lang="en-US" sz="2400" dirty="0" smtClean="0"/>
              <a:t>Larry</a:t>
            </a:r>
            <a:br>
              <a:rPr lang="en-US" sz="2400" dirty="0" smtClean="0"/>
            </a:br>
            <a:r>
              <a:rPr lang="en-US" sz="2400" dirty="0" smtClean="0"/>
              <a:t>Susan</a:t>
            </a:r>
            <a:br>
              <a:rPr lang="en-US" sz="2400" dirty="0" smtClean="0"/>
            </a:br>
            <a:r>
              <a:rPr lang="en-US" sz="2400" dirty="0" smtClean="0"/>
              <a:t>Paula</a:t>
            </a:r>
            <a:br>
              <a:rPr lang="en-US" sz="2400" dirty="0" smtClean="0"/>
            </a:br>
            <a:r>
              <a:rPr lang="en-US" sz="2400" dirty="0" smtClean="0"/>
              <a:t>John</a:t>
            </a:r>
            <a:br>
              <a:rPr lang="en-US" sz="2400" dirty="0" smtClean="0"/>
            </a:br>
            <a:r>
              <a:rPr lang="en-US" sz="2400" dirty="0" smtClean="0"/>
              <a:t>Sandra</a:t>
            </a:r>
            <a:endParaRPr lang="en-US" sz="2400" dirty="0"/>
          </a:p>
          <a:p>
            <a:r>
              <a:rPr lang="en-US" sz="2400" dirty="0" smtClean="0"/>
              <a:t>Melinda</a:t>
            </a:r>
            <a:br>
              <a:rPr lang="en-US" sz="2400" dirty="0" smtClean="0"/>
            </a:br>
            <a:r>
              <a:rPr lang="en-US" sz="2400" dirty="0" smtClean="0"/>
              <a:t>Pamela</a:t>
            </a:r>
            <a:br>
              <a:rPr lang="en-US" sz="2400" dirty="0" smtClean="0"/>
            </a:br>
            <a:r>
              <a:rPr lang="en-US" sz="2400" dirty="0" smtClean="0"/>
              <a:t>Jim</a:t>
            </a:r>
          </a:p>
          <a:p>
            <a:r>
              <a:rPr lang="en-US" sz="2400" dirty="0" smtClean="0"/>
              <a:t>Georgia</a:t>
            </a:r>
            <a:br>
              <a:rPr lang="en-US" sz="2400" dirty="0" smtClean="0"/>
            </a:br>
            <a:r>
              <a:rPr lang="en-US" sz="2400" dirty="0" err="1" smtClean="0"/>
              <a:t>Insio</a:t>
            </a:r>
            <a:r>
              <a:rPr lang="en-US" sz="2400" dirty="0" smtClean="0"/>
              <a:t/>
            </a:r>
            <a:br>
              <a:rPr lang="en-US" sz="2400" dirty="0" smtClean="0"/>
            </a:br>
            <a:r>
              <a:rPr lang="en-US" sz="2400" dirty="0" smtClean="0"/>
              <a:t>Chelsea</a:t>
            </a:r>
            <a:br>
              <a:rPr lang="en-US" sz="2400" dirty="0" smtClean="0"/>
            </a:br>
            <a:r>
              <a:rPr lang="en-US" sz="2400" dirty="0" smtClean="0"/>
              <a:t>Betty?</a:t>
            </a:r>
            <a:br>
              <a:rPr lang="en-US" sz="2400" dirty="0" smtClean="0"/>
            </a:br>
            <a:endParaRPr lang="en-US" sz="2400" dirty="0"/>
          </a:p>
        </p:txBody>
      </p:sp>
    </p:spTree>
    <p:extLst>
      <p:ext uri="{BB962C8B-B14F-4D97-AF65-F5344CB8AC3E}">
        <p14:creationId xmlns:p14="http://schemas.microsoft.com/office/powerpoint/2010/main" val="1368184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4" y="602411"/>
            <a:ext cx="4914900" cy="6553200"/>
          </a:xfrm>
          <a:prstGeom prst="rect">
            <a:avLst/>
          </a:prstGeom>
        </p:spPr>
      </p:pic>
      <p:sp>
        <p:nvSpPr>
          <p:cNvPr id="7" name="TextBox 6"/>
          <p:cNvSpPr txBox="1"/>
          <p:nvPr/>
        </p:nvSpPr>
        <p:spPr>
          <a:xfrm>
            <a:off x="5600699" y="3878390"/>
            <a:ext cx="1185333" cy="369332"/>
          </a:xfrm>
          <a:prstGeom prst="rect">
            <a:avLst/>
          </a:prstGeom>
          <a:noFill/>
        </p:spPr>
        <p:txBody>
          <a:bodyPr wrap="square" rtlCol="0">
            <a:spAutoFit/>
          </a:bodyPr>
          <a:lstStyle/>
          <a:p>
            <a:r>
              <a:rPr lang="en-US" dirty="0" smtClean="0"/>
              <a:t>Shirley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772886"/>
            <a:ext cx="2234922" cy="2973701"/>
          </a:xfrm>
          <a:prstGeom prst="rect">
            <a:avLst/>
          </a:prstGeom>
        </p:spPr>
      </p:pic>
      <p:sp>
        <p:nvSpPr>
          <p:cNvPr id="2" name="TextBox 1"/>
          <p:cNvSpPr txBox="1"/>
          <p:nvPr/>
        </p:nvSpPr>
        <p:spPr>
          <a:xfrm>
            <a:off x="5486400" y="4254911"/>
            <a:ext cx="4267200" cy="2862322"/>
          </a:xfrm>
          <a:prstGeom prst="rect">
            <a:avLst/>
          </a:prstGeom>
          <a:noFill/>
        </p:spPr>
        <p:txBody>
          <a:bodyPr wrap="square" rtlCol="0">
            <a:spAutoFit/>
          </a:bodyPr>
          <a:lstStyle/>
          <a:p>
            <a:r>
              <a:rPr lang="en-US" sz="1200" dirty="0" smtClean="0"/>
              <a:t>Spirit </a:t>
            </a:r>
            <a:r>
              <a:rPr lang="en-US" sz="1200" dirty="0"/>
              <a:t>Hill Meditation Garden and Art Studio, in Three Rivers, is Keller’s favorite place to be, letting the creative energies have the day. Keller plays with clay, focusing on ceramic masks. Repurposed items like hubcaps, skill saws, horseshoes, and more, are made into art pieces with dots of acrylic. Mixing words and art is her latest exploration on canvas and hubcaps. Gift Cards Keller designs from her photography. Keller’s art work grew out of her love of writing, which she does every morning. Coordinator for 1st Saturday in Three Rivers, a monthly art event.</a:t>
            </a:r>
          </a:p>
          <a:p>
            <a:endParaRPr lang="en-US" sz="1200" dirty="0"/>
          </a:p>
          <a:p>
            <a:r>
              <a:rPr lang="en-US" sz="1200" dirty="0"/>
              <a:t>Published in two books: </a:t>
            </a:r>
            <a:r>
              <a:rPr lang="en-US" sz="1200" i="1" dirty="0"/>
              <a:t>But What About The Children? Diversity is Life: A Memoir, </a:t>
            </a:r>
            <a:r>
              <a:rPr lang="en-US" sz="1200" dirty="0"/>
              <a:t>2019, by Shirley A. Blair Keller  Amazon in paperback and Kindle; Tulare-Kings Writers Present </a:t>
            </a:r>
            <a:r>
              <a:rPr lang="en-US" sz="1200" i="1" dirty="0"/>
              <a:t>Tales From The Strip Mall, An Anthology of Short Stories</a:t>
            </a:r>
            <a:r>
              <a:rPr lang="en-US" sz="1200" dirty="0"/>
              <a:t> available on Amazon. Edited by Judith Bixby Boling, </a:t>
            </a:r>
            <a:r>
              <a:rPr lang="en-US" sz="1200" dirty="0" smtClean="0"/>
              <a:t>2020</a:t>
            </a:r>
            <a:endParaRPr lang="en-US" sz="1200" dirty="0"/>
          </a:p>
        </p:txBody>
      </p:sp>
    </p:spTree>
    <p:extLst>
      <p:ext uri="{BB962C8B-B14F-4D97-AF65-F5344CB8AC3E}">
        <p14:creationId xmlns:p14="http://schemas.microsoft.com/office/powerpoint/2010/main" val="3742468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460" y="881757"/>
            <a:ext cx="6917480" cy="5787984"/>
          </a:xfrm>
          <a:prstGeom prst="rect">
            <a:avLst/>
          </a:prstGeom>
        </p:spPr>
      </p:pic>
      <p:sp>
        <p:nvSpPr>
          <p:cNvPr id="13" name="TextBox 12"/>
          <p:cNvSpPr txBox="1"/>
          <p:nvPr/>
        </p:nvSpPr>
        <p:spPr>
          <a:xfrm>
            <a:off x="1558428" y="6697761"/>
            <a:ext cx="1143000" cy="369332"/>
          </a:xfrm>
          <a:prstGeom prst="rect">
            <a:avLst/>
          </a:prstGeom>
          <a:noFill/>
        </p:spPr>
        <p:txBody>
          <a:bodyPr wrap="square" rtlCol="0">
            <a:spAutoFit/>
          </a:bodyPr>
          <a:lstStyle/>
          <a:p>
            <a:r>
              <a:rPr lang="en-US" dirty="0" smtClean="0"/>
              <a:t>Paula</a:t>
            </a:r>
            <a:endParaRPr lang="en-US" dirty="0"/>
          </a:p>
        </p:txBody>
      </p:sp>
      <p:sp>
        <p:nvSpPr>
          <p:cNvPr id="15" name="TextBox 14"/>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spTree>
    <p:extLst>
      <p:ext uri="{BB962C8B-B14F-4D97-AF65-F5344CB8AC3E}">
        <p14:creationId xmlns:p14="http://schemas.microsoft.com/office/powerpoint/2010/main" val="3272143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327" t="6289" r="1852" b="980"/>
          <a:stretch/>
        </p:blipFill>
        <p:spPr>
          <a:xfrm>
            <a:off x="228600" y="853916"/>
            <a:ext cx="4572000" cy="6025086"/>
          </a:xfrm>
          <a:prstGeom prst="rect">
            <a:avLst/>
          </a:prstGeom>
        </p:spPr>
      </p:pic>
      <p:sp>
        <p:nvSpPr>
          <p:cNvPr id="15" name="TextBox 14"/>
          <p:cNvSpPr txBox="1"/>
          <p:nvPr/>
        </p:nvSpPr>
        <p:spPr>
          <a:xfrm>
            <a:off x="5219700" y="3516868"/>
            <a:ext cx="1143000" cy="369332"/>
          </a:xfrm>
          <a:prstGeom prst="rect">
            <a:avLst/>
          </a:prstGeom>
          <a:noFill/>
        </p:spPr>
        <p:txBody>
          <a:bodyPr wrap="square" rtlCol="0">
            <a:spAutoFit/>
          </a:bodyPr>
          <a:lstStyle/>
          <a:p>
            <a:r>
              <a:rPr lang="en-US" dirty="0" smtClean="0"/>
              <a:t>Melinda</a:t>
            </a:r>
            <a:endParaRPr lang="en-US" dirty="0"/>
          </a:p>
        </p:txBody>
      </p:sp>
      <p:sp>
        <p:nvSpPr>
          <p:cNvPr id="17" name="TextBox 16"/>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spTree>
    <p:extLst>
      <p:ext uri="{BB962C8B-B14F-4D97-AF65-F5344CB8AC3E}">
        <p14:creationId xmlns:p14="http://schemas.microsoft.com/office/powerpoint/2010/main" val="3625075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999687" y="5855185"/>
            <a:ext cx="1182378" cy="382056"/>
          </a:xfrm>
          <a:prstGeom prst="rect">
            <a:avLst/>
          </a:prstGeom>
          <a:noFill/>
        </p:spPr>
        <p:txBody>
          <a:bodyPr wrap="square" rtlCol="0">
            <a:spAutoFit/>
          </a:bodyPr>
          <a:lstStyle/>
          <a:p>
            <a:r>
              <a:rPr lang="en-US" dirty="0" smtClean="0"/>
              <a:t>Fran</a:t>
            </a:r>
            <a:endParaRPr lang="en-US" dirty="0"/>
          </a:p>
        </p:txBody>
      </p:sp>
      <p:sp>
        <p:nvSpPr>
          <p:cNvPr id="17" name="TextBox 16"/>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t="6863" b="7877"/>
          <a:stretch/>
        </p:blipFill>
        <p:spPr>
          <a:xfrm>
            <a:off x="6021051" y="1947334"/>
            <a:ext cx="3391890" cy="38558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39" y="853916"/>
            <a:ext cx="5034839" cy="6044128"/>
          </a:xfrm>
          <a:prstGeom prst="rect">
            <a:avLst/>
          </a:prstGeom>
        </p:spPr>
      </p:pic>
      <p:sp>
        <p:nvSpPr>
          <p:cNvPr id="8" name="TextBox 7"/>
          <p:cNvSpPr txBox="1"/>
          <p:nvPr/>
        </p:nvSpPr>
        <p:spPr>
          <a:xfrm>
            <a:off x="533739" y="6901934"/>
            <a:ext cx="1182378" cy="382056"/>
          </a:xfrm>
          <a:prstGeom prst="rect">
            <a:avLst/>
          </a:prstGeom>
          <a:noFill/>
        </p:spPr>
        <p:txBody>
          <a:bodyPr wrap="square" rtlCol="0">
            <a:spAutoFit/>
          </a:bodyPr>
          <a:lstStyle/>
          <a:p>
            <a:r>
              <a:rPr lang="en-US" dirty="0" smtClean="0"/>
              <a:t>Fran</a:t>
            </a:r>
            <a:endParaRPr lang="en-US" dirty="0"/>
          </a:p>
        </p:txBody>
      </p:sp>
    </p:spTree>
    <p:extLst>
      <p:ext uri="{BB962C8B-B14F-4D97-AF65-F5344CB8AC3E}">
        <p14:creationId xmlns:p14="http://schemas.microsoft.com/office/powerpoint/2010/main" val="3103242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79571" y="3974068"/>
            <a:ext cx="1143000" cy="369332"/>
          </a:xfrm>
          <a:prstGeom prst="rect">
            <a:avLst/>
          </a:prstGeom>
          <a:noFill/>
        </p:spPr>
        <p:txBody>
          <a:bodyPr wrap="square" rtlCol="0">
            <a:spAutoFit/>
          </a:bodyPr>
          <a:lstStyle/>
          <a:p>
            <a:r>
              <a:rPr lang="en-US" dirty="0" smtClean="0"/>
              <a:t>Mary Ann</a:t>
            </a:r>
            <a:endParaRPr lang="en-US" dirty="0"/>
          </a:p>
        </p:txBody>
      </p:sp>
      <p:sp>
        <p:nvSpPr>
          <p:cNvPr id="11" name="TextBox 10"/>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val="0"/>
              </a:ext>
            </a:extLst>
          </a:blip>
          <a:srcRect t="4174"/>
          <a:stretch/>
        </p:blipFill>
        <p:spPr>
          <a:xfrm>
            <a:off x="6097810" y="616823"/>
            <a:ext cx="2447476" cy="3126060"/>
          </a:xfrm>
          <a:prstGeom prst="rect">
            <a:avLst/>
          </a:prstGeom>
        </p:spPr>
      </p:pic>
      <p:sp>
        <p:nvSpPr>
          <p:cNvPr id="13" name="TextBox 12"/>
          <p:cNvSpPr txBox="1"/>
          <p:nvPr/>
        </p:nvSpPr>
        <p:spPr>
          <a:xfrm>
            <a:off x="5257800" y="4343400"/>
            <a:ext cx="4495800" cy="2862322"/>
          </a:xfrm>
          <a:prstGeom prst="rect">
            <a:avLst/>
          </a:prstGeom>
          <a:noFill/>
        </p:spPr>
        <p:txBody>
          <a:bodyPr wrap="square" rtlCol="0">
            <a:spAutoFit/>
          </a:bodyPr>
          <a:lstStyle/>
          <a:p>
            <a:r>
              <a:rPr lang="en-US" dirty="0" smtClean="0"/>
              <a:t>I </a:t>
            </a:r>
            <a:r>
              <a:rPr lang="en-US" dirty="0"/>
              <a:t>am a retired elementary teachers. I taught all grades during my career. My favorite grade was 5th grade, because of the students interest and the curriculum. I taught in Finland and a Taiwan. Loved the cultural experience and making lasting friends.</a:t>
            </a:r>
            <a:br>
              <a:rPr lang="en-US" dirty="0"/>
            </a:br>
            <a:r>
              <a:rPr lang="en-US" dirty="0"/>
              <a:t/>
            </a:r>
            <a:br>
              <a:rPr lang="en-US" dirty="0"/>
            </a:br>
            <a:r>
              <a:rPr lang="en-US" dirty="0"/>
              <a:t>I love AWE’s , since I never had time to take art classes in my past, but I am enjoying it in retirement</a:t>
            </a:r>
            <a:r>
              <a:rPr lang="en-US" dirty="0" smtClean="0"/>
              <a:t>.</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28" y="597734"/>
            <a:ext cx="4727858" cy="6303809"/>
          </a:xfrm>
          <a:prstGeom prst="rect">
            <a:avLst/>
          </a:prstGeom>
        </p:spPr>
      </p:pic>
    </p:spTree>
    <p:extLst>
      <p:ext uri="{BB962C8B-B14F-4D97-AF65-F5344CB8AC3E}">
        <p14:creationId xmlns:p14="http://schemas.microsoft.com/office/powerpoint/2010/main" val="349330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0584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685800"/>
            <a:ext cx="8534400" cy="769441"/>
          </a:xfrm>
          <a:prstGeom prst="rect">
            <a:avLst/>
          </a:prstGeom>
          <a:noFill/>
        </p:spPr>
        <p:txBody>
          <a:bodyPr wrap="square" rtlCol="0">
            <a:spAutoFit/>
          </a:bodyPr>
          <a:lstStyle/>
          <a:p>
            <a:r>
              <a:rPr lang="en-US" sz="4400" b="1" dirty="0" smtClean="0">
                <a:solidFill>
                  <a:schemeClr val="bg1"/>
                </a:solidFill>
              </a:rPr>
              <a:t>Artists Choice</a:t>
            </a:r>
            <a:endParaRPr lang="en-US" sz="4400" b="1" dirty="0">
              <a:solidFill>
                <a:schemeClr val="bg1"/>
              </a:solidFill>
            </a:endParaRPr>
          </a:p>
        </p:txBody>
      </p:sp>
      <p:sp>
        <p:nvSpPr>
          <p:cNvPr id="6" name="TextBox 5"/>
          <p:cNvSpPr txBox="1"/>
          <p:nvPr/>
        </p:nvSpPr>
        <p:spPr>
          <a:xfrm>
            <a:off x="685800" y="1718094"/>
            <a:ext cx="8803342" cy="3970318"/>
          </a:xfrm>
          <a:prstGeom prst="rect">
            <a:avLst/>
          </a:prstGeom>
          <a:noFill/>
        </p:spPr>
        <p:txBody>
          <a:bodyPr wrap="square" rtlCol="0">
            <a:spAutoFit/>
          </a:bodyPr>
          <a:lstStyle/>
          <a:p>
            <a:r>
              <a:rPr lang="en-US" sz="2800" b="1" dirty="0" smtClean="0">
                <a:solidFill>
                  <a:schemeClr val="bg1"/>
                </a:solidFill>
              </a:rPr>
              <a:t>Prepare: </a:t>
            </a:r>
          </a:p>
          <a:p>
            <a:r>
              <a:rPr lang="en-US" sz="2800" dirty="0" smtClean="0">
                <a:solidFill>
                  <a:schemeClr val="bg1"/>
                </a:solidFill>
              </a:rPr>
              <a:t>Think of a project idea for yourself.  Work with a theme, subject, and or materials that call to you.</a:t>
            </a:r>
          </a:p>
          <a:p>
            <a:endParaRPr lang="en-US" sz="2800" dirty="0">
              <a:solidFill>
                <a:schemeClr val="bg1"/>
              </a:solidFill>
            </a:endParaRPr>
          </a:p>
          <a:p>
            <a:r>
              <a:rPr lang="en-US" sz="2800" b="1" dirty="0" smtClean="0">
                <a:solidFill>
                  <a:schemeClr val="bg1"/>
                </a:solidFill>
              </a:rPr>
              <a:t>Class time: </a:t>
            </a:r>
          </a:p>
          <a:p>
            <a:r>
              <a:rPr lang="en-US" sz="2800" dirty="0">
                <a:solidFill>
                  <a:schemeClr val="bg1"/>
                </a:solidFill>
              </a:rPr>
              <a:t>For this week, </a:t>
            </a:r>
            <a:r>
              <a:rPr lang="en-US" sz="2800" dirty="0" smtClean="0">
                <a:solidFill>
                  <a:schemeClr val="bg1"/>
                </a:solidFill>
              </a:rPr>
              <a:t>we will create our own project. Create a drawing, painting, or collage based on a theme or subject of your own choosing. Work with any medium or combination of media that you prefer.</a:t>
            </a:r>
            <a:endParaRPr lang="en-US" sz="2800" dirty="0">
              <a:solidFill>
                <a:schemeClr val="bg1"/>
              </a:solidFill>
            </a:endParaRPr>
          </a:p>
        </p:txBody>
      </p:sp>
    </p:spTree>
    <p:extLst>
      <p:ext uri="{BB962C8B-B14F-4D97-AF65-F5344CB8AC3E}">
        <p14:creationId xmlns:p14="http://schemas.microsoft.com/office/powerpoint/2010/main" val="197376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470" y="905623"/>
            <a:ext cx="4797640" cy="6439786"/>
          </a:xfrm>
          <a:prstGeom prst="rect">
            <a:avLst/>
          </a:prstGeom>
        </p:spPr>
      </p:pic>
      <p:sp>
        <p:nvSpPr>
          <p:cNvPr id="7" name="TextBox 6"/>
          <p:cNvSpPr txBox="1"/>
          <p:nvPr/>
        </p:nvSpPr>
        <p:spPr>
          <a:xfrm>
            <a:off x="6331694" y="4877973"/>
            <a:ext cx="1143000" cy="369332"/>
          </a:xfrm>
          <a:prstGeom prst="rect">
            <a:avLst/>
          </a:prstGeom>
          <a:noFill/>
        </p:spPr>
        <p:txBody>
          <a:bodyPr wrap="square" rtlCol="0">
            <a:spAutoFit/>
          </a:bodyPr>
          <a:lstStyle/>
          <a:p>
            <a:r>
              <a:rPr lang="en-US" dirty="0" smtClean="0"/>
              <a:t>Sandra</a:t>
            </a:r>
            <a:endParaRPr lang="en-US" dirty="0"/>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13263" r="5837"/>
          <a:stretch/>
        </p:blipFill>
        <p:spPr>
          <a:xfrm rot="5400000">
            <a:off x="6230075" y="2159019"/>
            <a:ext cx="2786946" cy="2583708"/>
          </a:xfrm>
          <a:prstGeom prst="rect">
            <a:avLst/>
          </a:prstGeom>
        </p:spPr>
      </p:pic>
    </p:spTree>
    <p:extLst>
      <p:ext uri="{BB962C8B-B14F-4D97-AF65-F5344CB8AC3E}">
        <p14:creationId xmlns:p14="http://schemas.microsoft.com/office/powerpoint/2010/main" val="1358344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rcRect l="1990" t="10264" r="5423" b="5085"/>
          <a:stretch/>
        </p:blipFill>
        <p:spPr>
          <a:xfrm rot="5400000">
            <a:off x="5672601" y="2252199"/>
            <a:ext cx="3179260" cy="21800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626" y="1175449"/>
            <a:ext cx="4818688" cy="6169960"/>
          </a:xfrm>
          <a:prstGeom prst="rect">
            <a:avLst/>
          </a:prstGeom>
        </p:spPr>
      </p:pic>
      <p:sp>
        <p:nvSpPr>
          <p:cNvPr id="13" name="TextBox 12"/>
          <p:cNvSpPr txBox="1"/>
          <p:nvPr/>
        </p:nvSpPr>
        <p:spPr>
          <a:xfrm>
            <a:off x="6172200" y="5025401"/>
            <a:ext cx="1143000" cy="369332"/>
          </a:xfrm>
          <a:prstGeom prst="rect">
            <a:avLst/>
          </a:prstGeom>
          <a:noFill/>
        </p:spPr>
        <p:txBody>
          <a:bodyPr wrap="square" rtlCol="0">
            <a:spAutoFit/>
          </a:bodyPr>
          <a:lstStyle/>
          <a:p>
            <a:r>
              <a:rPr lang="en-US" dirty="0" smtClean="0"/>
              <a:t>John</a:t>
            </a:r>
            <a:endParaRPr lang="en-US" dirty="0"/>
          </a:p>
        </p:txBody>
      </p:sp>
    </p:spTree>
    <p:extLst>
      <p:ext uri="{BB962C8B-B14F-4D97-AF65-F5344CB8AC3E}">
        <p14:creationId xmlns:p14="http://schemas.microsoft.com/office/powerpoint/2010/main" val="3779900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4491" t="39094" r="58747" b="17477"/>
          <a:stretch/>
        </p:blipFill>
        <p:spPr bwMode="auto">
          <a:xfrm>
            <a:off x="587828" y="1227070"/>
            <a:ext cx="4593772" cy="55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sp>
        <p:nvSpPr>
          <p:cNvPr id="10" name="TextBox 9"/>
          <p:cNvSpPr txBox="1"/>
          <p:nvPr/>
        </p:nvSpPr>
        <p:spPr>
          <a:xfrm>
            <a:off x="5486400" y="4511721"/>
            <a:ext cx="1143000" cy="369332"/>
          </a:xfrm>
          <a:prstGeom prst="rect">
            <a:avLst/>
          </a:prstGeom>
          <a:noFill/>
        </p:spPr>
        <p:txBody>
          <a:bodyPr wrap="square" rtlCol="0">
            <a:spAutoFit/>
          </a:bodyPr>
          <a:lstStyle/>
          <a:p>
            <a:r>
              <a:rPr lang="en-US" dirty="0" smtClean="0"/>
              <a:t>Chelsea</a:t>
            </a:r>
            <a:endParaRPr lang="en-US" dirty="0"/>
          </a:p>
        </p:txBody>
      </p:sp>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154" t="16458" r="64114" b="26874"/>
          <a:stretch/>
        </p:blipFill>
        <p:spPr>
          <a:xfrm>
            <a:off x="5867400" y="1227070"/>
            <a:ext cx="2606949" cy="3284651"/>
          </a:xfrm>
          <a:prstGeom prst="rect">
            <a:avLst/>
          </a:prstGeom>
        </p:spPr>
      </p:pic>
    </p:spTree>
    <p:extLst>
      <p:ext uri="{BB962C8B-B14F-4D97-AF65-F5344CB8AC3E}">
        <p14:creationId xmlns:p14="http://schemas.microsoft.com/office/powerpoint/2010/main" val="1350973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143000"/>
            <a:ext cx="2514600" cy="3859837"/>
          </a:xfrm>
          <a:prstGeom prst="rect">
            <a:avLst/>
          </a:prstGeom>
        </p:spPr>
      </p:pic>
      <p:sp>
        <p:nvSpPr>
          <p:cNvPr id="8" name="TextBox 7"/>
          <p:cNvSpPr txBox="1"/>
          <p:nvPr/>
        </p:nvSpPr>
        <p:spPr>
          <a:xfrm>
            <a:off x="6204857" y="5079037"/>
            <a:ext cx="1143000" cy="369332"/>
          </a:xfrm>
          <a:prstGeom prst="rect">
            <a:avLst/>
          </a:prstGeom>
          <a:noFill/>
        </p:spPr>
        <p:txBody>
          <a:bodyPr wrap="square" rtlCol="0">
            <a:spAutoFit/>
          </a:bodyPr>
          <a:lstStyle/>
          <a:p>
            <a:r>
              <a:rPr lang="en-US" dirty="0" err="1" smtClean="0"/>
              <a:t>Insio</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41" y="1143000"/>
            <a:ext cx="4632959" cy="5791199"/>
          </a:xfrm>
          <a:prstGeom prst="rect">
            <a:avLst/>
          </a:prstGeom>
        </p:spPr>
      </p:pic>
    </p:spTree>
    <p:extLst>
      <p:ext uri="{BB962C8B-B14F-4D97-AF65-F5344CB8AC3E}">
        <p14:creationId xmlns:p14="http://schemas.microsoft.com/office/powerpoint/2010/main" val="1906521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6600"/>
          <a:stretch/>
        </p:blipFill>
        <p:spPr>
          <a:xfrm>
            <a:off x="571500" y="860924"/>
            <a:ext cx="4800600" cy="6138857"/>
          </a:xfrm>
          <a:prstGeom prst="rect">
            <a:avLst/>
          </a:prstGeom>
        </p:spPr>
      </p:pic>
      <p:sp>
        <p:nvSpPr>
          <p:cNvPr id="7" name="TextBox 6"/>
          <p:cNvSpPr txBox="1"/>
          <p:nvPr/>
        </p:nvSpPr>
        <p:spPr>
          <a:xfrm>
            <a:off x="6210300" y="3429000"/>
            <a:ext cx="1143000" cy="369332"/>
          </a:xfrm>
          <a:prstGeom prst="rect">
            <a:avLst/>
          </a:prstGeom>
          <a:noFill/>
        </p:spPr>
        <p:txBody>
          <a:bodyPr wrap="square" rtlCol="0">
            <a:spAutoFit/>
          </a:bodyPr>
          <a:lstStyle/>
          <a:p>
            <a:r>
              <a:rPr lang="en-US" dirty="0" smtClean="0"/>
              <a:t>Susan</a:t>
            </a:r>
            <a:endParaRPr lang="en-US" dirty="0"/>
          </a:p>
        </p:txBody>
      </p:sp>
      <p:sp>
        <p:nvSpPr>
          <p:cNvPr id="8" name="TextBox 7"/>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299" y="860924"/>
            <a:ext cx="3017419" cy="2468798"/>
          </a:xfrm>
          <a:prstGeom prst="rect">
            <a:avLst/>
          </a:prstGeom>
        </p:spPr>
      </p:pic>
    </p:spTree>
    <p:extLst>
      <p:ext uri="{BB962C8B-B14F-4D97-AF65-F5344CB8AC3E}">
        <p14:creationId xmlns:p14="http://schemas.microsoft.com/office/powerpoint/2010/main" val="207299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12" y="1447800"/>
            <a:ext cx="6438366" cy="4828774"/>
          </a:xfrm>
          <a:prstGeom prst="rect">
            <a:avLst/>
          </a:prstGeom>
        </p:spPr>
      </p:pic>
      <p:sp>
        <p:nvSpPr>
          <p:cNvPr id="10" name="TextBox 9"/>
          <p:cNvSpPr txBox="1"/>
          <p:nvPr/>
        </p:nvSpPr>
        <p:spPr>
          <a:xfrm>
            <a:off x="6831106" y="3911315"/>
            <a:ext cx="1143000" cy="369332"/>
          </a:xfrm>
          <a:prstGeom prst="rect">
            <a:avLst/>
          </a:prstGeom>
          <a:noFill/>
        </p:spPr>
        <p:txBody>
          <a:bodyPr wrap="square" rtlCol="0">
            <a:spAutoFit/>
          </a:bodyPr>
          <a:lstStyle/>
          <a:p>
            <a:r>
              <a:rPr lang="en-US" dirty="0" smtClean="0"/>
              <a:t>Larry</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106" y="1447800"/>
            <a:ext cx="2930960" cy="2398059"/>
          </a:xfrm>
          <a:prstGeom prst="rect">
            <a:avLst/>
          </a:prstGeom>
        </p:spPr>
      </p:pic>
    </p:spTree>
    <p:extLst>
      <p:ext uri="{BB962C8B-B14F-4D97-AF65-F5344CB8AC3E}">
        <p14:creationId xmlns:p14="http://schemas.microsoft.com/office/powerpoint/2010/main" val="369606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7" y="630391"/>
            <a:ext cx="4796838" cy="6303808"/>
          </a:xfrm>
          <a:prstGeom prst="rect">
            <a:avLst/>
          </a:prstGeom>
        </p:spPr>
      </p:pic>
      <p:sp>
        <p:nvSpPr>
          <p:cNvPr id="8" name="TextBox 7"/>
          <p:cNvSpPr txBox="1"/>
          <p:nvPr/>
        </p:nvSpPr>
        <p:spPr>
          <a:xfrm>
            <a:off x="192507" y="6975471"/>
            <a:ext cx="1143000" cy="369332"/>
          </a:xfrm>
          <a:prstGeom prst="rect">
            <a:avLst/>
          </a:prstGeom>
          <a:noFill/>
        </p:spPr>
        <p:txBody>
          <a:bodyPr wrap="square" rtlCol="0">
            <a:spAutoFit/>
          </a:bodyPr>
          <a:lstStyle/>
          <a:p>
            <a:r>
              <a:rPr lang="en-US" dirty="0" smtClean="0"/>
              <a:t>Kay</a:t>
            </a:r>
            <a:endParaRPr lang="en-US" dirty="0"/>
          </a:p>
        </p:txBody>
      </p:sp>
      <p:sp>
        <p:nvSpPr>
          <p:cNvPr id="11" name="TextBox 10"/>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spTree>
    <p:extLst>
      <p:ext uri="{BB962C8B-B14F-4D97-AF65-F5344CB8AC3E}">
        <p14:creationId xmlns:p14="http://schemas.microsoft.com/office/powerpoint/2010/main" val="2886362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63518" y="1150151"/>
            <a:ext cx="4212445" cy="5604917"/>
          </a:xfrm>
          <a:prstGeom prst="rect">
            <a:avLst/>
          </a:prstGeom>
        </p:spPr>
      </p:pic>
      <p:sp>
        <p:nvSpPr>
          <p:cNvPr id="7" name="TextBox 6"/>
          <p:cNvSpPr txBox="1"/>
          <p:nvPr/>
        </p:nvSpPr>
        <p:spPr>
          <a:xfrm>
            <a:off x="6629400" y="3516868"/>
            <a:ext cx="1143000" cy="369332"/>
          </a:xfrm>
          <a:prstGeom prst="rect">
            <a:avLst/>
          </a:prstGeom>
          <a:noFill/>
        </p:spPr>
        <p:txBody>
          <a:bodyPr wrap="square" rtlCol="0">
            <a:spAutoFit/>
          </a:bodyPr>
          <a:lstStyle/>
          <a:p>
            <a:r>
              <a:rPr lang="en-US" dirty="0" smtClean="0"/>
              <a:t>Pamela</a:t>
            </a:r>
            <a:endParaRPr lang="en-US" dirty="0"/>
          </a:p>
        </p:txBody>
      </p:sp>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spTree>
    <p:extLst>
      <p:ext uri="{BB962C8B-B14F-4D97-AF65-F5344CB8AC3E}">
        <p14:creationId xmlns:p14="http://schemas.microsoft.com/office/powerpoint/2010/main" val="11290010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15045" y="4191000"/>
            <a:ext cx="1143000" cy="369332"/>
          </a:xfrm>
          <a:prstGeom prst="rect">
            <a:avLst/>
          </a:prstGeom>
          <a:noFill/>
        </p:spPr>
        <p:txBody>
          <a:bodyPr wrap="square" rtlCol="0">
            <a:spAutoFit/>
          </a:bodyPr>
          <a:lstStyle/>
          <a:p>
            <a:r>
              <a:rPr lang="en-US" dirty="0" smtClean="0"/>
              <a:t>Darcie</a:t>
            </a:r>
            <a:endParaRPr lang="en-US" dirty="0"/>
          </a:p>
        </p:txBody>
      </p:sp>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Online Exhibit</a:t>
            </a:r>
            <a:endParaRPr lang="en-US" sz="2400" b="1"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432" t="2631" r="13158"/>
          <a:stretch/>
        </p:blipFill>
        <p:spPr>
          <a:xfrm>
            <a:off x="6915045" y="1468024"/>
            <a:ext cx="2228955" cy="26335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45" y="1468024"/>
            <a:ext cx="5784576" cy="4582454"/>
          </a:xfrm>
          <a:prstGeom prst="rect">
            <a:avLst/>
          </a:prstGeom>
        </p:spPr>
      </p:pic>
    </p:spTree>
    <p:extLst>
      <p:ext uri="{BB962C8B-B14F-4D97-AF65-F5344CB8AC3E}">
        <p14:creationId xmlns:p14="http://schemas.microsoft.com/office/powerpoint/2010/main" val="2778291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0058400" cy="7769086"/>
          </a:xfrm>
          <a:prstGeom prst="rect">
            <a:avLst/>
          </a:prstGeom>
          <a:solidFill>
            <a:srgbClr val="F8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1800284"/>
            <a:ext cx="9027934" cy="5632311"/>
          </a:xfrm>
          <a:prstGeom prst="rect">
            <a:avLst/>
          </a:prstGeom>
          <a:noFill/>
        </p:spPr>
        <p:txBody>
          <a:bodyPr wrap="square" rtlCol="0">
            <a:spAutoFit/>
          </a:bodyPr>
          <a:lstStyle/>
          <a:p>
            <a:r>
              <a:rPr lang="en-US" sz="2400" dirty="0" smtClean="0"/>
              <a:t>I hope you will enjoy and find value in our session. Your support helps keep our program and our artist instructors going. </a:t>
            </a:r>
            <a:r>
              <a:rPr lang="en-US" sz="2400" dirty="0"/>
              <a:t>If you are able to give a donation for this class, we would greatly appreciate </a:t>
            </a:r>
            <a:r>
              <a:rPr lang="en-US" sz="2400" dirty="0" smtClean="0"/>
              <a:t>it. </a:t>
            </a:r>
            <a:br>
              <a:rPr lang="en-US" sz="2400" dirty="0" smtClean="0"/>
            </a:br>
            <a:r>
              <a:rPr lang="en-US" sz="2400" dirty="0" smtClean="0"/>
              <a:t>Thank you! </a:t>
            </a:r>
            <a:br>
              <a:rPr lang="en-US" sz="2400" dirty="0" smtClean="0"/>
            </a:br>
            <a:endParaRPr lang="en-US" sz="2400" dirty="0" smtClean="0"/>
          </a:p>
          <a:p>
            <a:endParaRPr lang="en-US" sz="2400" dirty="0" smtClean="0"/>
          </a:p>
          <a:p>
            <a:r>
              <a:rPr lang="en-US" sz="2400" dirty="0" smtClean="0"/>
              <a:t>Donations may be made on </a:t>
            </a:r>
            <a:br>
              <a:rPr lang="en-US" sz="2400" dirty="0" smtClean="0"/>
            </a:br>
            <a:r>
              <a:rPr lang="en-US" sz="2400" dirty="0" smtClean="0"/>
              <a:t>our website at: </a:t>
            </a:r>
            <a:br>
              <a:rPr lang="en-US" sz="2400" dirty="0" smtClean="0"/>
            </a:br>
            <a:r>
              <a:rPr lang="en-US" sz="2400" dirty="0" smtClean="0"/>
              <a:t>www.artwithelders.org </a:t>
            </a:r>
          </a:p>
          <a:p>
            <a:endParaRPr lang="en-US" sz="2400" dirty="0" smtClean="0"/>
          </a:p>
          <a:p>
            <a:endParaRPr lang="en-US" sz="2400" dirty="0" smtClean="0"/>
          </a:p>
          <a:p>
            <a:r>
              <a:rPr lang="en-US" sz="2400" dirty="0"/>
              <a:t>O</a:t>
            </a:r>
            <a:r>
              <a:rPr lang="en-US" sz="2400" dirty="0" smtClean="0"/>
              <a:t>r by check, mail to: </a:t>
            </a:r>
          </a:p>
          <a:p>
            <a:r>
              <a:rPr lang="en-US" sz="2400" dirty="0" smtClean="0"/>
              <a:t>Art With Elders</a:t>
            </a:r>
          </a:p>
          <a:p>
            <a:r>
              <a:rPr lang="en-US" sz="2400" dirty="0"/>
              <a:t>236 West Portal Ave. #</a:t>
            </a:r>
            <a:r>
              <a:rPr lang="en-US" sz="2400" dirty="0" smtClean="0"/>
              <a:t>845</a:t>
            </a:r>
          </a:p>
          <a:p>
            <a:r>
              <a:rPr lang="en-US" sz="2400" dirty="0" smtClean="0"/>
              <a:t>San </a:t>
            </a:r>
            <a:r>
              <a:rPr lang="en-US" sz="2400" dirty="0"/>
              <a:t>Francisco, CA </a:t>
            </a:r>
            <a:r>
              <a:rPr lang="en-US" sz="2400" dirty="0" smtClean="0"/>
              <a:t>94131</a:t>
            </a:r>
            <a:endParaRPr lang="en-US" sz="2400"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5514" y="16018"/>
            <a:ext cx="3520440" cy="1887949"/>
          </a:xfrm>
          <a:prstGeom prst="rect">
            <a:avLst/>
          </a:prstGeom>
        </p:spPr>
      </p:pic>
      <p:sp>
        <p:nvSpPr>
          <p:cNvPr id="5" name="TextBox 4"/>
          <p:cNvSpPr txBox="1"/>
          <p:nvPr/>
        </p:nvSpPr>
        <p:spPr>
          <a:xfrm>
            <a:off x="533400" y="345439"/>
            <a:ext cx="4681220" cy="1303206"/>
          </a:xfrm>
          <a:prstGeom prst="rect">
            <a:avLst/>
          </a:prstGeom>
        </p:spPr>
        <p:txBody>
          <a:bodyPr wrap="square" lIns="101882" tIns="50941" rIns="101882" bIns="50941" rtlCol="0">
            <a:spAutoFit/>
          </a:bodyPr>
          <a:lstStyle/>
          <a:p>
            <a:r>
              <a:rPr lang="en-US" sz="2600" dirty="0">
                <a:solidFill>
                  <a:srgbClr val="006F96"/>
                </a:solidFill>
                <a:latin typeface="Arial Rounded MT Bold" pitchFamily="34" charset="0"/>
              </a:rPr>
              <a:t>Art With Elders </a:t>
            </a:r>
          </a:p>
          <a:p>
            <a:r>
              <a:rPr lang="en-US" sz="2600" dirty="0" err="1" smtClean="0">
                <a:solidFill>
                  <a:srgbClr val="006F96"/>
                </a:solidFill>
                <a:latin typeface="Arial Rounded MT Bold" pitchFamily="34" charset="0"/>
              </a:rPr>
              <a:t>AWEsome</a:t>
            </a:r>
            <a:r>
              <a:rPr lang="en-US" sz="2600" dirty="0" smtClean="0">
                <a:solidFill>
                  <a:srgbClr val="006F96"/>
                </a:solidFill>
                <a:latin typeface="Arial Rounded MT Bold" pitchFamily="34" charset="0"/>
              </a:rPr>
              <a:t> Art</a:t>
            </a:r>
            <a:r>
              <a:rPr lang="en-US" sz="2600" dirty="0">
                <a:solidFill>
                  <a:srgbClr val="006F96"/>
                </a:solidFill>
                <a:latin typeface="Arial Rounded MT Bold" pitchFamily="34" charset="0"/>
              </a:rPr>
              <a:t/>
            </a:r>
            <a:br>
              <a:rPr lang="en-US" sz="2600" dirty="0">
                <a:solidFill>
                  <a:srgbClr val="006F96"/>
                </a:solidFill>
                <a:latin typeface="Arial Rounded MT Bold" pitchFamily="34" charset="0"/>
              </a:rPr>
            </a:br>
            <a:r>
              <a:rPr lang="en-US" sz="2600" dirty="0">
                <a:solidFill>
                  <a:srgbClr val="006F96"/>
                </a:solidFill>
                <a:latin typeface="Arial Rounded MT Bold" pitchFamily="34" charset="0"/>
              </a:rPr>
              <a:t>www.artwithelders.org</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60734" y="3124200"/>
            <a:ext cx="4800600" cy="4572000"/>
          </a:xfrm>
          <a:prstGeom prst="rect">
            <a:avLst/>
          </a:prstGeom>
        </p:spPr>
      </p:pic>
    </p:spTree>
    <p:extLst>
      <p:ext uri="{BB962C8B-B14F-4D97-AF65-F5344CB8AC3E}">
        <p14:creationId xmlns:p14="http://schemas.microsoft.com/office/powerpoint/2010/main" val="768403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0058400" cy="777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00400" y="609600"/>
            <a:ext cx="3657600" cy="707886"/>
          </a:xfrm>
          <a:prstGeom prst="rect">
            <a:avLst/>
          </a:prstGeom>
          <a:noFill/>
          <a:effectLst/>
        </p:spPr>
        <p:txBody>
          <a:bodyPr wrap="square" rtlCol="0">
            <a:spAutoFit/>
          </a:bodyPr>
          <a:lstStyle/>
          <a:p>
            <a:pPr algn="ctr"/>
            <a:r>
              <a:rPr lang="en-US" sz="4000" b="1" dirty="0" smtClean="0">
                <a:solidFill>
                  <a:srgbClr val="3B3838"/>
                </a:solidFill>
              </a:rPr>
              <a:t>Quotes</a:t>
            </a:r>
            <a:endParaRPr lang="en-US" sz="4000" b="1" dirty="0">
              <a:solidFill>
                <a:srgbClr val="3B3838"/>
              </a:solidFill>
            </a:endParaRPr>
          </a:p>
        </p:txBody>
      </p:sp>
      <p:sp>
        <p:nvSpPr>
          <p:cNvPr id="8" name="TextBox 7"/>
          <p:cNvSpPr txBox="1"/>
          <p:nvPr/>
        </p:nvSpPr>
        <p:spPr>
          <a:xfrm>
            <a:off x="533400" y="1676400"/>
            <a:ext cx="8839200" cy="4708981"/>
          </a:xfrm>
          <a:prstGeom prst="rect">
            <a:avLst/>
          </a:prstGeom>
          <a:noFill/>
          <a:effectLst/>
        </p:spPr>
        <p:txBody>
          <a:bodyPr wrap="square" rtlCol="0">
            <a:spAutoFit/>
          </a:bodyPr>
          <a:lstStyle/>
          <a:p>
            <a:r>
              <a:rPr lang="en-US" sz="2500" i="1" dirty="0" smtClean="0"/>
              <a:t>“Painting </a:t>
            </a:r>
            <a:r>
              <a:rPr lang="en-US" sz="2500" i="1" dirty="0"/>
              <a:t>is self-discovery. Every good artist paints what he is</a:t>
            </a:r>
            <a:r>
              <a:rPr lang="en-US" sz="2500" i="1" dirty="0" smtClean="0"/>
              <a:t>.” </a:t>
            </a:r>
            <a:r>
              <a:rPr lang="en-US" sz="2500" dirty="0"/>
              <a:t>Jackson </a:t>
            </a:r>
            <a:r>
              <a:rPr lang="en-US" sz="2500" dirty="0" smtClean="0"/>
              <a:t>Pollock</a:t>
            </a:r>
            <a:r>
              <a:rPr lang="en-US" sz="2500" i="1" dirty="0" smtClean="0"/>
              <a:t/>
            </a:r>
            <a:br>
              <a:rPr lang="en-US" sz="2500" i="1" dirty="0" smtClean="0"/>
            </a:br>
            <a:endParaRPr lang="en-US" sz="2500" dirty="0" smtClean="0"/>
          </a:p>
          <a:p>
            <a:r>
              <a:rPr lang="en-US" sz="2500" i="1" dirty="0" smtClean="0"/>
              <a:t>“An </a:t>
            </a:r>
            <a:r>
              <a:rPr lang="en-US" sz="2500" i="1" dirty="0"/>
              <a:t>artist cannot fail; it is a success to be one</a:t>
            </a:r>
            <a:r>
              <a:rPr lang="en-US" sz="2500" i="1" dirty="0" smtClean="0"/>
              <a:t>.” </a:t>
            </a:r>
          </a:p>
          <a:p>
            <a:r>
              <a:rPr lang="en-US" sz="2500" dirty="0" smtClean="0"/>
              <a:t>Charles Cooley</a:t>
            </a:r>
          </a:p>
          <a:p>
            <a:endParaRPr lang="en-US" sz="2500" dirty="0"/>
          </a:p>
          <a:p>
            <a:r>
              <a:rPr lang="en-US" sz="2500" i="1" dirty="0"/>
              <a:t>“To draw you must close your eyes and </a:t>
            </a:r>
            <a:r>
              <a:rPr lang="en-US" sz="2500" i="1" dirty="0" smtClean="0"/>
              <a:t>sing.”</a:t>
            </a:r>
          </a:p>
          <a:p>
            <a:r>
              <a:rPr lang="en-US" sz="2500" dirty="0" smtClean="0"/>
              <a:t>Pablo Picasso</a:t>
            </a:r>
          </a:p>
          <a:p>
            <a:endParaRPr lang="en-US" sz="2500" dirty="0" smtClean="0"/>
          </a:p>
          <a:p>
            <a:r>
              <a:rPr lang="en-US" sz="2500" i="1" dirty="0"/>
              <a:t>“The world always seems brighter when you’ve just made something that wasn’t there before</a:t>
            </a:r>
            <a:r>
              <a:rPr lang="en-US" sz="2500" i="1" dirty="0" smtClean="0"/>
              <a:t>.”</a:t>
            </a:r>
            <a:br>
              <a:rPr lang="en-US" sz="2500" i="1" dirty="0" smtClean="0"/>
            </a:br>
            <a:r>
              <a:rPr lang="en-US" sz="2500" dirty="0" smtClean="0"/>
              <a:t>Neil </a:t>
            </a:r>
            <a:r>
              <a:rPr lang="en-US" sz="2500" dirty="0" err="1"/>
              <a:t>Gaiman</a:t>
            </a:r>
            <a:endParaRPr lang="en-US" sz="2500" dirty="0" smtClean="0"/>
          </a:p>
        </p:txBody>
      </p:sp>
    </p:spTree>
    <p:extLst>
      <p:ext uri="{BB962C8B-B14F-4D97-AF65-F5344CB8AC3E}">
        <p14:creationId xmlns:p14="http://schemas.microsoft.com/office/powerpoint/2010/main" val="13723089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0058400" cy="776908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15000" y="71735"/>
            <a:ext cx="4114800" cy="461665"/>
          </a:xfrm>
          <a:prstGeom prst="rect">
            <a:avLst/>
          </a:prstGeom>
          <a:noFill/>
        </p:spPr>
        <p:txBody>
          <a:bodyPr wrap="square" rtlCol="0">
            <a:spAutoFit/>
          </a:bodyPr>
          <a:lstStyle/>
          <a:p>
            <a:pPr algn="r"/>
            <a:r>
              <a:rPr lang="en-US" sz="2400" b="1" dirty="0" smtClean="0"/>
              <a:t>Inspiration – Jackson Pollack</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7126"/>
            <a:ext cx="10058400" cy="40923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6" y="219055"/>
            <a:ext cx="2622884" cy="3188604"/>
          </a:xfrm>
          <a:prstGeom prst="rect">
            <a:avLst/>
          </a:prstGeom>
        </p:spPr>
      </p:pic>
    </p:spTree>
    <p:extLst>
      <p:ext uri="{BB962C8B-B14F-4D97-AF65-F5344CB8AC3E}">
        <p14:creationId xmlns:p14="http://schemas.microsoft.com/office/powerpoint/2010/main" val="1391628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0058400" cy="77690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71735"/>
            <a:ext cx="4114800" cy="461665"/>
          </a:xfrm>
          <a:prstGeom prst="rect">
            <a:avLst/>
          </a:prstGeom>
          <a:noFill/>
        </p:spPr>
        <p:txBody>
          <a:bodyPr wrap="square" rtlCol="0">
            <a:spAutoFit/>
          </a:bodyPr>
          <a:lstStyle/>
          <a:p>
            <a:r>
              <a:rPr lang="en-US" sz="2400" b="1" dirty="0" smtClean="0"/>
              <a:t>Inspiration – Jackson Pollack</a:t>
            </a:r>
            <a:endParaRPr lang="en-US" sz="24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748589"/>
            <a:ext cx="9751912" cy="4499811"/>
          </a:xfrm>
          <a:prstGeom prst="rect">
            <a:avLst/>
          </a:prstGeom>
        </p:spPr>
      </p:pic>
    </p:spTree>
    <p:extLst>
      <p:ext uri="{BB962C8B-B14F-4D97-AF65-F5344CB8AC3E}">
        <p14:creationId xmlns:p14="http://schemas.microsoft.com/office/powerpoint/2010/main" val="15750780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0058400" cy="77690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71735"/>
            <a:ext cx="5638800" cy="461665"/>
          </a:xfrm>
          <a:prstGeom prst="rect">
            <a:avLst/>
          </a:prstGeom>
          <a:noFill/>
        </p:spPr>
        <p:txBody>
          <a:bodyPr wrap="square" rtlCol="0">
            <a:spAutoFit/>
          </a:bodyPr>
          <a:lstStyle/>
          <a:p>
            <a:r>
              <a:rPr lang="en-US" sz="2400" b="1" dirty="0" smtClean="0"/>
              <a:t>Inspiration – Pablo Picasso</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85800"/>
            <a:ext cx="7315200" cy="6705600"/>
          </a:xfrm>
          <a:prstGeom prst="rect">
            <a:avLst/>
          </a:prstGeom>
        </p:spPr>
      </p:pic>
    </p:spTree>
    <p:extLst>
      <p:ext uri="{BB962C8B-B14F-4D97-AF65-F5344CB8AC3E}">
        <p14:creationId xmlns:p14="http://schemas.microsoft.com/office/powerpoint/2010/main" val="28305729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0058400" cy="7769086"/>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8" y="1862945"/>
            <a:ext cx="5189723" cy="4027129"/>
          </a:xfrm>
          <a:prstGeom prst="rect">
            <a:avLst/>
          </a:prstGeom>
        </p:spPr>
      </p:pic>
      <p:sp>
        <p:nvSpPr>
          <p:cNvPr id="9" name="TextBox 8"/>
          <p:cNvSpPr txBox="1"/>
          <p:nvPr/>
        </p:nvSpPr>
        <p:spPr>
          <a:xfrm>
            <a:off x="152400" y="71735"/>
            <a:ext cx="5638800" cy="461665"/>
          </a:xfrm>
          <a:prstGeom prst="rect">
            <a:avLst/>
          </a:prstGeom>
          <a:noFill/>
        </p:spPr>
        <p:txBody>
          <a:bodyPr wrap="square" rtlCol="0">
            <a:spAutoFit/>
          </a:bodyPr>
          <a:lstStyle/>
          <a:p>
            <a:r>
              <a:rPr lang="en-US" sz="2400" b="1" dirty="0" smtClean="0"/>
              <a:t>Inspiration – Pablo Picasso</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744" y="457200"/>
            <a:ext cx="4598971" cy="6838618"/>
          </a:xfrm>
          <a:prstGeom prst="rect">
            <a:avLst/>
          </a:prstGeom>
        </p:spPr>
      </p:pic>
    </p:spTree>
    <p:extLst>
      <p:ext uri="{BB962C8B-B14F-4D97-AF65-F5344CB8AC3E}">
        <p14:creationId xmlns:p14="http://schemas.microsoft.com/office/powerpoint/2010/main" val="1340119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0058400" cy="7772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7" name="TextBox 6"/>
          <p:cNvSpPr txBox="1"/>
          <p:nvPr/>
        </p:nvSpPr>
        <p:spPr>
          <a:xfrm>
            <a:off x="990600" y="7162800"/>
            <a:ext cx="1143000" cy="369332"/>
          </a:xfrm>
          <a:prstGeom prst="rect">
            <a:avLst/>
          </a:prstGeom>
          <a:noFill/>
        </p:spPr>
        <p:txBody>
          <a:bodyPr wrap="square" rtlCol="0">
            <a:spAutoFit/>
          </a:bodyPr>
          <a:lstStyle/>
          <a:p>
            <a:pPr algn="r"/>
            <a:r>
              <a:rPr lang="en-US" dirty="0" smtClean="0"/>
              <a:t>John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02566"/>
            <a:ext cx="5436450" cy="7248599"/>
          </a:xfrm>
          <a:prstGeom prst="rect">
            <a:avLst/>
          </a:prstGeom>
          <a:ln w="19050">
            <a:solidFill>
              <a:schemeClr val="bg2">
                <a:lumMod val="10000"/>
              </a:schemeClr>
            </a:solidFill>
          </a:ln>
        </p:spPr>
      </p:pic>
    </p:spTree>
    <p:extLst>
      <p:ext uri="{BB962C8B-B14F-4D97-AF65-F5344CB8AC3E}">
        <p14:creationId xmlns:p14="http://schemas.microsoft.com/office/powerpoint/2010/main" val="825361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0058400" cy="7772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7" name="TextBox 6"/>
          <p:cNvSpPr txBox="1"/>
          <p:nvPr/>
        </p:nvSpPr>
        <p:spPr>
          <a:xfrm>
            <a:off x="1154300" y="6967356"/>
            <a:ext cx="1143000" cy="369332"/>
          </a:xfrm>
          <a:prstGeom prst="rect">
            <a:avLst/>
          </a:prstGeom>
          <a:noFill/>
        </p:spPr>
        <p:txBody>
          <a:bodyPr wrap="square" rtlCol="0">
            <a:spAutoFit/>
          </a:bodyPr>
          <a:lstStyle/>
          <a:p>
            <a:pPr algn="r"/>
            <a:r>
              <a:rPr lang="en-US" dirty="0" smtClean="0"/>
              <a:t>Sandra</a:t>
            </a:r>
            <a:endParaRPr lang="en-US" dirty="0"/>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7555" t="2026" r="10724" b="12389"/>
          <a:stretch/>
        </p:blipFill>
        <p:spPr>
          <a:xfrm rot="5400000">
            <a:off x="1716395" y="1421785"/>
            <a:ext cx="6625610" cy="5204198"/>
          </a:xfrm>
          <a:prstGeom prst="rect">
            <a:avLst/>
          </a:prstGeom>
        </p:spPr>
      </p:pic>
    </p:spTree>
    <p:extLst>
      <p:ext uri="{BB962C8B-B14F-4D97-AF65-F5344CB8AC3E}">
        <p14:creationId xmlns:p14="http://schemas.microsoft.com/office/powerpoint/2010/main" val="2620878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10" name="TextBox 9"/>
          <p:cNvSpPr txBox="1"/>
          <p:nvPr/>
        </p:nvSpPr>
        <p:spPr>
          <a:xfrm>
            <a:off x="1219200" y="7086600"/>
            <a:ext cx="1143000" cy="369332"/>
          </a:xfrm>
          <a:prstGeom prst="rect">
            <a:avLst/>
          </a:prstGeom>
          <a:noFill/>
        </p:spPr>
        <p:txBody>
          <a:bodyPr wrap="square" rtlCol="0">
            <a:spAutoFit/>
          </a:bodyPr>
          <a:lstStyle/>
          <a:p>
            <a:pPr algn="r"/>
            <a:r>
              <a:rPr lang="en-US" dirty="0" smtClean="0"/>
              <a:t>Fran</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75" t="14871" r="10193" b="7693"/>
          <a:stretch/>
        </p:blipFill>
        <p:spPr>
          <a:xfrm>
            <a:off x="2590800" y="398893"/>
            <a:ext cx="5334000" cy="7021616"/>
          </a:xfrm>
          <a:prstGeom prst="rect">
            <a:avLst/>
          </a:prstGeom>
        </p:spPr>
      </p:pic>
    </p:spTree>
    <p:extLst>
      <p:ext uri="{BB962C8B-B14F-4D97-AF65-F5344CB8AC3E}">
        <p14:creationId xmlns:p14="http://schemas.microsoft.com/office/powerpoint/2010/main" val="2242642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10" name="TextBox 9"/>
          <p:cNvSpPr txBox="1"/>
          <p:nvPr/>
        </p:nvSpPr>
        <p:spPr>
          <a:xfrm>
            <a:off x="609600" y="6371399"/>
            <a:ext cx="1143000" cy="369332"/>
          </a:xfrm>
          <a:prstGeom prst="rect">
            <a:avLst/>
          </a:prstGeom>
          <a:noFill/>
        </p:spPr>
        <p:txBody>
          <a:bodyPr wrap="square" rtlCol="0">
            <a:spAutoFit/>
          </a:bodyPr>
          <a:lstStyle/>
          <a:p>
            <a:pPr algn="r"/>
            <a:r>
              <a:rPr lang="en-US" dirty="0" smtClean="0"/>
              <a:t>Fran</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0411" t="17099" r="18832" b="7720"/>
          <a:stretch/>
        </p:blipFill>
        <p:spPr>
          <a:xfrm rot="5400000">
            <a:off x="2197223" y="740229"/>
            <a:ext cx="5663954" cy="6291942"/>
          </a:xfrm>
          <a:prstGeom prst="rect">
            <a:avLst/>
          </a:prstGeom>
          <a:ln w="12700">
            <a:solidFill>
              <a:srgbClr val="7030A0"/>
            </a:solidFill>
          </a:ln>
        </p:spPr>
      </p:pic>
    </p:spTree>
    <p:extLst>
      <p:ext uri="{BB962C8B-B14F-4D97-AF65-F5344CB8AC3E}">
        <p14:creationId xmlns:p14="http://schemas.microsoft.com/office/powerpoint/2010/main" val="4217719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rgbClr val="EEF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15" name="TextBox 14"/>
          <p:cNvSpPr txBox="1"/>
          <p:nvPr/>
        </p:nvSpPr>
        <p:spPr>
          <a:xfrm>
            <a:off x="3216770" y="530464"/>
            <a:ext cx="1143000" cy="369332"/>
          </a:xfrm>
          <a:prstGeom prst="rect">
            <a:avLst/>
          </a:prstGeom>
          <a:noFill/>
        </p:spPr>
        <p:txBody>
          <a:bodyPr wrap="square" rtlCol="0">
            <a:spAutoFit/>
          </a:bodyPr>
          <a:lstStyle/>
          <a:p>
            <a:pPr algn="r"/>
            <a:r>
              <a:rPr lang="en-US" dirty="0" smtClean="0"/>
              <a:t>Kay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484" y="1590901"/>
            <a:ext cx="3433338" cy="4582558"/>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744" t="19534" r="18479" b="10766"/>
          <a:stretch/>
        </p:blipFill>
        <p:spPr>
          <a:xfrm>
            <a:off x="4528540" y="561142"/>
            <a:ext cx="4844060" cy="6642076"/>
          </a:xfrm>
          <a:prstGeom prst="rect">
            <a:avLst/>
          </a:prstGeom>
          <a:ln w="19050">
            <a:solidFill>
              <a:srgbClr val="92D050"/>
            </a:solidFill>
          </a:ln>
        </p:spPr>
      </p:pic>
    </p:spTree>
    <p:extLst>
      <p:ext uri="{BB962C8B-B14F-4D97-AF65-F5344CB8AC3E}">
        <p14:creationId xmlns:p14="http://schemas.microsoft.com/office/powerpoint/2010/main" val="4033387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0058400" cy="7772400"/>
          </a:xfrm>
          <a:prstGeom prst="rect">
            <a:avLst/>
          </a:prstGeom>
          <a:solidFill>
            <a:srgbClr val="EEF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71735"/>
            <a:ext cx="3810000" cy="461665"/>
          </a:xfrm>
          <a:prstGeom prst="rect">
            <a:avLst/>
          </a:prstGeom>
          <a:noFill/>
        </p:spPr>
        <p:txBody>
          <a:bodyPr wrap="square" rtlCol="0">
            <a:spAutoFit/>
          </a:bodyPr>
          <a:lstStyle/>
          <a:p>
            <a:r>
              <a:rPr lang="en-US" sz="2400" b="1" dirty="0" smtClean="0"/>
              <a:t>Recent Works</a:t>
            </a:r>
            <a:endParaRPr lang="en-US" sz="2400" b="1" dirty="0"/>
          </a:p>
        </p:txBody>
      </p:sp>
      <p:sp>
        <p:nvSpPr>
          <p:cNvPr id="15" name="TextBox 14"/>
          <p:cNvSpPr txBox="1"/>
          <p:nvPr/>
        </p:nvSpPr>
        <p:spPr>
          <a:xfrm>
            <a:off x="1143000" y="6529275"/>
            <a:ext cx="1143000" cy="369332"/>
          </a:xfrm>
          <a:prstGeom prst="rect">
            <a:avLst/>
          </a:prstGeom>
          <a:noFill/>
        </p:spPr>
        <p:txBody>
          <a:bodyPr wrap="square" rtlCol="0">
            <a:spAutoFit/>
          </a:bodyPr>
          <a:lstStyle/>
          <a:p>
            <a:pPr algn="r"/>
            <a:r>
              <a:rPr lang="en-US" dirty="0" smtClean="0"/>
              <a:t>Kay</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995" t="13025" r="1447" b="11345"/>
          <a:stretch/>
        </p:blipFill>
        <p:spPr>
          <a:xfrm>
            <a:off x="1600200" y="936168"/>
            <a:ext cx="5453744" cy="5878287"/>
          </a:xfrm>
          <a:prstGeom prst="rect">
            <a:avLst/>
          </a:prstGeom>
        </p:spPr>
      </p:pic>
      <p:sp>
        <p:nvSpPr>
          <p:cNvPr id="3" name="TextBox 2"/>
          <p:cNvSpPr txBox="1"/>
          <p:nvPr/>
        </p:nvSpPr>
        <p:spPr>
          <a:xfrm>
            <a:off x="7200900" y="939306"/>
            <a:ext cx="2438400" cy="2800767"/>
          </a:xfrm>
          <a:prstGeom prst="rect">
            <a:avLst/>
          </a:prstGeom>
          <a:noFill/>
        </p:spPr>
        <p:txBody>
          <a:bodyPr wrap="square" rtlCol="0">
            <a:spAutoFit/>
          </a:bodyPr>
          <a:lstStyle/>
          <a:p>
            <a:r>
              <a:rPr lang="en-US" sz="1600" dirty="0" smtClean="0"/>
              <a:t>“</a:t>
            </a:r>
            <a:r>
              <a:rPr lang="en-US" sz="1600" dirty="0"/>
              <a:t>Receiving the gift “.  The cross represents the love of Christ and His gift of resurrection.  The two shades of yellow represent God’s grace and mercy.  The blue = Earth’s oceans.  The green = Earth’s plants.  The black = our vulnerability to sin and death</a:t>
            </a:r>
            <a:r>
              <a:rPr lang="en-US" sz="1600" dirty="0" smtClean="0"/>
              <a:t>.</a:t>
            </a:r>
            <a:endParaRPr lang="en-US" sz="1600" dirty="0"/>
          </a:p>
        </p:txBody>
      </p:sp>
    </p:spTree>
    <p:extLst>
      <p:ext uri="{BB962C8B-B14F-4D97-AF65-F5344CB8AC3E}">
        <p14:creationId xmlns:p14="http://schemas.microsoft.com/office/powerpoint/2010/main" val="4171029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4524</TotalTime>
  <Words>462</Words>
  <Application>Microsoft Office PowerPoint</Application>
  <PresentationFormat>Custom</PresentationFormat>
  <Paragraphs>108</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gfdd</dc:title>
  <dc:creator>darcie obrien</dc:creator>
  <cp:lastModifiedBy>darcie obrien</cp:lastModifiedBy>
  <cp:revision>244</cp:revision>
  <cp:lastPrinted>2020-05-23T19:23:41Z</cp:lastPrinted>
  <dcterms:modified xsi:type="dcterms:W3CDTF">2020-06-13T20:04:03Z</dcterms:modified>
</cp:coreProperties>
</file>